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66" r:id="rId2"/>
    <p:sldMasterId id="2147483672" r:id="rId3"/>
  </p:sldMasterIdLst>
  <p:notesMasterIdLst>
    <p:notesMasterId r:id="rId22"/>
  </p:notesMasterIdLst>
  <p:sldIdLst>
    <p:sldId id="257" r:id="rId4"/>
    <p:sldId id="262" r:id="rId5"/>
    <p:sldId id="286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3404F6-AF45-403F-8B0B-E58FD8E18ED2}">
          <p14:sldIdLst>
            <p14:sldId id="257"/>
            <p14:sldId id="262"/>
            <p14:sldId id="286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99"/>
    <a:srgbClr val="F58427"/>
    <a:srgbClr val="008000"/>
    <a:srgbClr val="060606"/>
    <a:srgbClr val="345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42" autoAdjust="0"/>
    <p:restoredTop sz="88571" autoAdjust="0"/>
  </p:normalViewPr>
  <p:slideViewPr>
    <p:cSldViewPr>
      <p:cViewPr varScale="1">
        <p:scale>
          <a:sx n="68" d="100"/>
          <a:sy n="68" d="100"/>
        </p:scale>
        <p:origin x="10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9AABB-C9C6-43AA-902A-833FEB3847CE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ECF74-1CAC-4F88-AAFE-84C98DBB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6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1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90FD3-1104-4C0E-BD19-C04AAB04E560}" type="slidenum">
              <a:rPr lang="de-DE" altLang="ru-RU" smtClean="0">
                <a:solidFill>
                  <a:prstClr val="black"/>
                </a:solidFill>
              </a:rPr>
              <a:pPr/>
              <a:t>18</a:t>
            </a:fld>
            <a:endParaRPr lang="de-DE" altLang="ru-RU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noProof="1"/>
          </a:p>
        </p:txBody>
      </p:sp>
    </p:spTree>
    <p:extLst>
      <p:ext uri="{BB962C8B-B14F-4D97-AF65-F5344CB8AC3E}">
        <p14:creationId xmlns:p14="http://schemas.microsoft.com/office/powerpoint/2010/main" val="412393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23CC4-FED0-46D8-B338-6A49B477DF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5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de-DE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2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3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7043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:\JOBS ZUM BEARBEITEN\D2481_Strategietools\Grundlagen\tabl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0" y="317500"/>
            <a:ext cx="91440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>
                <a:solidFill>
                  <a:prstClr val="black"/>
                </a:solidFill>
              </a:rPr>
              <a:t>Стр. </a:t>
            </a:r>
            <a:fld id="{2CF74CB0-F0B5-41E9-BA71-20606D10B8F1}" type="slidenum">
              <a:rPr lang="de-DE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3013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4CED0C5-ED51-4CAE-B403-C2A41A79FC68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337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56F2DCAE-80BF-45C3-B74A-3BA349CF89F6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564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14F925C-88EF-41CE-A289-BD24C4C53697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113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128D019-E771-49AB-93BA-BEA67AACC870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440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3850" y="1554163"/>
            <a:ext cx="84963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Textmasterformate durch Klicken bearbeiten</a:t>
            </a:r>
          </a:p>
          <a:p>
            <a:pPr lvl="1"/>
            <a:r>
              <a:rPr lang="de-DE" altLang="ru-RU"/>
              <a:t>Zweite Ebene</a:t>
            </a:r>
          </a:p>
          <a:p>
            <a:pPr lvl="2"/>
            <a:r>
              <a:rPr lang="de-DE" altLang="ru-RU"/>
              <a:t>Dritte Ebene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0"/>
            <a:ext cx="84963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3238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47650" y="6356350"/>
            <a:ext cx="1457325" cy="365125"/>
          </a:xfrm>
          <a:prstGeom prst="rect">
            <a:avLst/>
          </a:prstGeom>
          <a:gradFill>
            <a:gsLst>
              <a:gs pos="0">
                <a:srgbClr val="5F8ED9"/>
              </a:gs>
              <a:gs pos="50000">
                <a:srgbClr val="8EB4E3"/>
              </a:gs>
              <a:gs pos="100000">
                <a:srgbClr val="C6D9F1">
                  <a:alpha val="14902"/>
                </a:srgbClr>
              </a:gs>
            </a:gsLst>
            <a:lin ang="16200000" scaled="1"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719263" y="6356350"/>
            <a:ext cx="1114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42D759B2-9E95-43EC-A219-6234572FE2A1}" type="slidenum">
              <a:rPr lang="de-DE" alt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med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load.d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Neutral Abstract 7 V1 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eck 19">
            <a:hlinkClick r:id="rId4"/>
          </p:cNvPr>
          <p:cNvSpPr/>
          <p:nvPr/>
        </p:nvSpPr>
        <p:spPr>
          <a:xfrm>
            <a:off x="6877050" y="6276975"/>
            <a:ext cx="2266950" cy="5810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722313" y="2203450"/>
            <a:ext cx="7518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Основы</a:t>
            </a: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Операционных</a:t>
            </a:r>
            <a: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Систем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МФТИ-2016</a:t>
            </a:r>
          </a:p>
        </p:txBody>
      </p:sp>
    </p:spTree>
    <p:extLst>
      <p:ext uri="{BB962C8B-B14F-4D97-AF65-F5344CB8AC3E}">
        <p14:creationId xmlns:p14="http://schemas.microsoft.com/office/powerpoint/2010/main" val="42821759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20072" y="1556792"/>
            <a:ext cx="3600400" cy="47525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4392488" cy="472050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116632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787227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Producer-Consumer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 Мониторы Хора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5614988" y="162877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Producer: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046788" y="2133600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6083300" y="3249613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6551613" y="2528888"/>
            <a:ext cx="2557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produce_item();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5614988" y="401637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Consumer: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6515100" y="2935288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PC.put ();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6046788" y="4557713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6046788" y="563562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6513513" y="5311775"/>
            <a:ext cx="2557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consume_item();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6515100" y="4953000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PC.get ();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755823" y="1556792"/>
            <a:ext cx="401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 PC {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755823" y="5880422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1224136" y="1880642"/>
            <a:ext cx="3132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 full, empty</a:t>
            </a:r>
            <a:r>
              <a:rPr lang="ru-RU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1224136" y="2169567"/>
            <a:ext cx="2773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 count; 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1224136" y="2532881"/>
            <a:ext cx="4500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put () {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if (count == N) full.wait;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put_item(); count++;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if (count == 1) empty.signal;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}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1332086" y="5592390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 count = 0; }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35"/>
          <p:cNvSpPr txBox="1">
            <a:spLocks noChangeArrowheads="1"/>
          </p:cNvSpPr>
          <p:nvPr/>
        </p:nvSpPr>
        <p:spPr bwMode="auto">
          <a:xfrm>
            <a:off x="1295573" y="4082281"/>
            <a:ext cx="45005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get () {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if (count == 0) empty.wait;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get_item(); count--;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if (count == N-1) full.signal;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}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93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Очереди сообщений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536" y="1664494"/>
            <a:ext cx="8352928" cy="385273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spcAft>
                <a:spcPct val="400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3399"/>
                </a:solidFill>
              </a:rPr>
              <a:t>Примитивы для обмена информацией между процессами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ru-RU" sz="2400" dirty="0"/>
              <a:t>Для передачи данных:</a:t>
            </a:r>
          </a:p>
          <a:p>
            <a:pPr marL="1144800" lvl="1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en-US" sz="2400" dirty="0"/>
              <a:t>send (address, message)</a:t>
            </a:r>
          </a:p>
          <a:p>
            <a:pPr marL="1317600" lvl="1" indent="0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блокируется при попытке записи в заполненный буфер</a:t>
            </a:r>
            <a:r>
              <a:rPr lang="en-US" sz="2400" dirty="0"/>
              <a:t>	</a:t>
            </a:r>
            <a:endParaRPr lang="ru-RU" sz="2400" dirty="0"/>
          </a:p>
          <a:p>
            <a:pPr eaLnBrk="1" hangingPunct="1">
              <a:buClr>
                <a:schemeClr val="tx1"/>
              </a:buClr>
              <a:defRPr/>
            </a:pPr>
            <a:r>
              <a:rPr lang="ru-RU" sz="2400" dirty="0"/>
              <a:t>Для приема данных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dirty="0"/>
              <a:t>receive (address, message)</a:t>
            </a:r>
            <a:endParaRPr lang="ru-RU" dirty="0"/>
          </a:p>
          <a:p>
            <a:pPr marL="1317600" lvl="2" indent="0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блокируется при попытке чтения из пустого буфера; получение сообщений в порядке </a:t>
            </a:r>
            <a:r>
              <a:rPr lang="en-US" dirty="0">
                <a:solidFill>
                  <a:schemeClr val="tx2"/>
                </a:solidFill>
              </a:rPr>
              <a:t>FIFO</a:t>
            </a:r>
            <a:r>
              <a:rPr lang="ru-RU" dirty="0">
                <a:solidFill>
                  <a:schemeClr val="tx2"/>
                </a:solidFill>
              </a:rPr>
              <a:t>.</a:t>
            </a:r>
            <a:endParaRPr lang="ru-RU" sz="2000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7545" y="5631631"/>
            <a:ext cx="8352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Обеспечивают взаимоисключения при работе с буфером</a:t>
            </a:r>
          </a:p>
        </p:txBody>
      </p:sp>
    </p:spTree>
    <p:extLst>
      <p:ext uri="{BB962C8B-B14F-4D97-AF65-F5344CB8AC3E}">
        <p14:creationId xmlns:p14="http://schemas.microsoft.com/office/powerpoint/2010/main" val="2508813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Producer-Consumer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 Очереди сообщений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538510" y="232568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971550" y="286543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008063" y="4340225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1547813" y="3416300"/>
            <a:ext cx="255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512888" y="3908425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send (address, item)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1908175" y="38735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572000" y="232568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5077743" y="286543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33"/>
          <p:cNvSpPr txBox="1">
            <a:spLocks noChangeArrowheads="1"/>
          </p:cNvSpPr>
          <p:nvPr/>
        </p:nvSpPr>
        <p:spPr bwMode="auto">
          <a:xfrm>
            <a:off x="5114256" y="4340225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5580981" y="3416300"/>
            <a:ext cx="334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receive (address,item);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35"/>
          <p:cNvSpPr txBox="1">
            <a:spLocks noChangeArrowheads="1"/>
          </p:cNvSpPr>
          <p:nvPr/>
        </p:nvSpPr>
        <p:spPr bwMode="auto">
          <a:xfrm>
            <a:off x="5619081" y="3908425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consume_item()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6014368" y="38735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05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5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139952" y="4149948"/>
            <a:ext cx="4464422" cy="18961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5654" y="4149948"/>
            <a:ext cx="3168650" cy="18961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067870" y="2204864"/>
            <a:ext cx="4536504" cy="13480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0" y="2205038"/>
            <a:ext cx="3168650" cy="13669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Эквивалентность механизмов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Реализация мониторов через семафоры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42875" y="1773238"/>
            <a:ext cx="87852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1; /*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организации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взаимоисключения *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971526" y="2276475"/>
            <a:ext cx="244775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входе в монитор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211886" y="2322980"/>
            <a:ext cx="424847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нормальном выходе из монитора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863973" y="2655962"/>
            <a:ext cx="28082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mon_enter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(void){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P(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112123" y="2636912"/>
            <a:ext cx="2628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mon_exit (void){</a:t>
            </a:r>
          </a:p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V(mut_ex);</a:t>
            </a:r>
          </a:p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50825" y="3717032"/>
            <a:ext cx="86058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c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0;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0; /*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каждой условной переменной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*/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097732" y="4149080"/>
            <a:ext cx="219630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операции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wait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863973" y="4580880"/>
            <a:ext cx="29162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wait (i){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f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+= 1; 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V(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 P(c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 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f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-= 1;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112841" y="4149080"/>
            <a:ext cx="320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операции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signal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5183560" y="4544368"/>
            <a:ext cx="259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signal_exit (i){</a:t>
            </a:r>
          </a:p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if (f</a:t>
            </a:r>
            <a:r>
              <a:rPr lang="en-US" sz="1800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V(c</a:t>
            </a:r>
            <a:r>
              <a:rPr lang="en-US" sz="1800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else V(mut_ex);</a:t>
            </a:r>
          </a:p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8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6" grpId="0" animBg="1"/>
      <p:bldP spid="35" grpId="0" animBg="1"/>
      <p:bldP spid="34" grpId="0" animBg="1"/>
      <p:bldP spid="2" grpId="0" animBg="1"/>
      <p:bldP spid="23" grpId="0"/>
      <p:bldP spid="24" grpId="0"/>
      <p:bldP spid="25" grpId="0"/>
      <p:bldP spid="28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Эквивалентность механизмов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Реализация сообщений через семафоры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1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922096"/>
              </p:ext>
            </p:extLst>
          </p:nvPr>
        </p:nvGraphicFramePr>
        <p:xfrm>
          <a:off x="4823421" y="3420229"/>
          <a:ext cx="3802062" cy="517956"/>
        </p:xfrm>
        <a:graphic>
          <a:graphicData uri="http://schemas.openxmlformats.org/drawingml/2006/table">
            <a:tbl>
              <a:tblPr/>
              <a:tblGrid>
                <a:gridCol w="95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4644157" y="3009637"/>
            <a:ext cx="288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Буфер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2843808" y="1728525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каждого процесса: 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c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0;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36078"/>
              </p:ext>
            </p:extLst>
          </p:nvPr>
        </p:nvGraphicFramePr>
        <p:xfrm>
          <a:off x="4802783" y="4356333"/>
          <a:ext cx="3802063" cy="517956"/>
        </p:xfrm>
        <a:graphic>
          <a:graphicData uri="http://schemas.openxmlformats.org/drawingml/2006/table">
            <a:tbl>
              <a:tblPr/>
              <a:tblGrid>
                <a:gridCol w="9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4591646" y="3996293"/>
            <a:ext cx="408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Очередь процессов на чтение</a:t>
            </a:r>
          </a:p>
        </p:txBody>
      </p:sp>
      <p:graphicFrame>
        <p:nvGraphicFramePr>
          <p:cNvPr id="39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138152"/>
              </p:ext>
            </p:extLst>
          </p:nvPr>
        </p:nvGraphicFramePr>
        <p:xfrm>
          <a:off x="4802783" y="5292437"/>
          <a:ext cx="3802063" cy="517956"/>
        </p:xfrm>
        <a:graphic>
          <a:graphicData uri="http://schemas.openxmlformats.org/drawingml/2006/table">
            <a:tbl>
              <a:tblPr/>
              <a:tblGrid>
                <a:gridCol w="9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4591646" y="4932397"/>
            <a:ext cx="408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Очередь процессов на запись</a:t>
            </a:r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2843808" y="2412737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Один на всех: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mut_ex = 1;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66"/>
          <p:cNvSpPr txBox="1">
            <a:spLocks noChangeArrowheads="1"/>
          </p:cNvSpPr>
          <p:nvPr/>
        </p:nvSpPr>
        <p:spPr bwMode="auto">
          <a:xfrm>
            <a:off x="466848" y="1908061"/>
            <a:ext cx="3241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Чтение – процесс </a:t>
            </a:r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67"/>
          <p:cNvSpPr txBox="1">
            <a:spLocks noChangeArrowheads="1"/>
          </p:cNvSpPr>
          <p:nvPr/>
        </p:nvSpPr>
        <p:spPr bwMode="auto">
          <a:xfrm>
            <a:off x="466849" y="2376373"/>
            <a:ext cx="208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P(mut_ex)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466849" y="2771661"/>
            <a:ext cx="208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Есть сообщение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69"/>
          <p:cNvSpPr txBox="1">
            <a:spLocks noChangeArrowheads="1"/>
          </p:cNvSpPr>
          <p:nvPr/>
        </p:nvSpPr>
        <p:spPr bwMode="auto">
          <a:xfrm>
            <a:off x="1330895" y="3132023"/>
            <a:ext cx="3313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встать в очередь</a:t>
            </a:r>
          </a:p>
        </p:txBody>
      </p:sp>
      <p:sp>
        <p:nvSpPr>
          <p:cNvPr id="46" name="Text Box 70"/>
          <p:cNvSpPr txBox="1">
            <a:spLocks noChangeArrowheads="1"/>
          </p:cNvSpPr>
          <p:nvPr/>
        </p:nvSpPr>
        <p:spPr bwMode="auto">
          <a:xfrm>
            <a:off x="1330895" y="3455873"/>
            <a:ext cx="3420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71"/>
          <p:cNvSpPr txBox="1">
            <a:spLocks noChangeArrowheads="1"/>
          </p:cNvSpPr>
          <p:nvPr/>
        </p:nvSpPr>
        <p:spPr bwMode="auto">
          <a:xfrm>
            <a:off x="1330895" y="3816236"/>
            <a:ext cx="3420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P(c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72"/>
          <p:cNvSpPr txBox="1">
            <a:spLocks noChangeArrowheads="1"/>
          </p:cNvSpPr>
          <p:nvPr/>
        </p:nvSpPr>
        <p:spPr bwMode="auto">
          <a:xfrm>
            <a:off x="1331640" y="4213111"/>
            <a:ext cx="176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прочитать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73"/>
          <p:cNvSpPr txBox="1">
            <a:spLocks noChangeArrowheads="1"/>
          </p:cNvSpPr>
          <p:nvPr/>
        </p:nvSpPr>
        <p:spPr bwMode="auto">
          <a:xfrm>
            <a:off x="1331640" y="4536961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есть кто на запись?</a:t>
            </a:r>
          </a:p>
        </p:txBody>
      </p:sp>
      <p:sp>
        <p:nvSpPr>
          <p:cNvPr id="50" name="Text Box 74"/>
          <p:cNvSpPr txBox="1">
            <a:spLocks noChangeArrowheads="1"/>
          </p:cNvSpPr>
          <p:nvPr/>
        </p:nvSpPr>
        <p:spPr bwMode="auto">
          <a:xfrm>
            <a:off x="2519486" y="4927486"/>
            <a:ext cx="187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V(mut_ex)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75"/>
          <p:cNvSpPr txBox="1">
            <a:spLocks noChangeArrowheads="1"/>
          </p:cNvSpPr>
          <p:nvPr/>
        </p:nvSpPr>
        <p:spPr bwMode="auto">
          <a:xfrm>
            <a:off x="2519486" y="5256098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удалить</a:t>
            </a:r>
          </a:p>
        </p:txBody>
      </p:sp>
      <p:sp>
        <p:nvSpPr>
          <p:cNvPr id="52" name="Text Box 76"/>
          <p:cNvSpPr txBox="1">
            <a:spLocks noChangeArrowheads="1"/>
          </p:cNvSpPr>
          <p:nvPr/>
        </p:nvSpPr>
        <p:spPr bwMode="auto">
          <a:xfrm>
            <a:off x="2554411" y="5579948"/>
            <a:ext cx="216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77"/>
          <p:cNvSpPr txBox="1">
            <a:spLocks noChangeArrowheads="1"/>
          </p:cNvSpPr>
          <p:nvPr/>
        </p:nvSpPr>
        <p:spPr bwMode="auto">
          <a:xfrm>
            <a:off x="2843808" y="2052375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c</a:t>
            </a:r>
            <a:r>
              <a:rPr lang="en-US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78"/>
          <p:cNvSpPr txBox="1">
            <a:spLocks noChangeArrowheads="1"/>
          </p:cNvSpPr>
          <p:nvPr/>
        </p:nvSpPr>
        <p:spPr bwMode="auto">
          <a:xfrm>
            <a:off x="2843808" y="2407975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Один на всех: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mut_ex = 0;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79"/>
          <p:cNvSpPr txBox="1">
            <a:spLocks noChangeArrowheads="1"/>
          </p:cNvSpPr>
          <p:nvPr/>
        </p:nvSpPr>
        <p:spPr bwMode="auto">
          <a:xfrm>
            <a:off x="719261" y="3127261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нет</a:t>
            </a:r>
          </a:p>
        </p:txBody>
      </p:sp>
      <p:sp>
        <p:nvSpPr>
          <p:cNvPr id="56" name="Text Box 80"/>
          <p:cNvSpPr txBox="1">
            <a:spLocks noChangeArrowheads="1"/>
          </p:cNvSpPr>
          <p:nvPr/>
        </p:nvSpPr>
        <p:spPr bwMode="auto">
          <a:xfrm>
            <a:off x="5075833" y="4370621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baseline="-25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81"/>
          <p:cNvSpPr txBox="1">
            <a:spLocks noChangeArrowheads="1"/>
          </p:cNvSpPr>
          <p:nvPr/>
        </p:nvSpPr>
        <p:spPr bwMode="auto">
          <a:xfrm>
            <a:off x="719261" y="4213111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58" name="Text Box 82"/>
          <p:cNvSpPr txBox="1">
            <a:spLocks noChangeArrowheads="1"/>
          </p:cNvSpPr>
          <p:nvPr/>
        </p:nvSpPr>
        <p:spPr bwMode="auto">
          <a:xfrm>
            <a:off x="5112370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83"/>
          <p:cNvSpPr txBox="1">
            <a:spLocks noChangeArrowheads="1"/>
          </p:cNvSpPr>
          <p:nvPr/>
        </p:nvSpPr>
        <p:spPr bwMode="auto">
          <a:xfrm>
            <a:off x="1727324" y="4932248"/>
            <a:ext cx="900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нет</a:t>
            </a:r>
          </a:p>
        </p:txBody>
      </p:sp>
      <p:sp>
        <p:nvSpPr>
          <p:cNvPr id="60" name="Text Box 84"/>
          <p:cNvSpPr txBox="1">
            <a:spLocks noChangeArrowheads="1"/>
          </p:cNvSpPr>
          <p:nvPr/>
        </p:nvSpPr>
        <p:spPr bwMode="auto">
          <a:xfrm>
            <a:off x="5075833" y="5332124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ru-RU" baseline="-25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85"/>
          <p:cNvSpPr txBox="1">
            <a:spLocks noChangeArrowheads="1"/>
          </p:cNvSpPr>
          <p:nvPr/>
        </p:nvSpPr>
        <p:spPr bwMode="auto">
          <a:xfrm>
            <a:off x="1763836" y="5256098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да</a:t>
            </a:r>
          </a:p>
        </p:txBody>
      </p:sp>
      <p:sp>
        <p:nvSpPr>
          <p:cNvPr id="62" name="Text Box 86"/>
          <p:cNvSpPr txBox="1">
            <a:spLocks noChangeArrowheads="1"/>
          </p:cNvSpPr>
          <p:nvPr/>
        </p:nvSpPr>
        <p:spPr bwMode="auto">
          <a:xfrm>
            <a:off x="2843808" y="2047612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c</a:t>
            </a:r>
            <a:r>
              <a:rPr lang="en-US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82"/>
          <p:cNvSpPr txBox="1">
            <a:spLocks noChangeArrowheads="1"/>
          </p:cNvSpPr>
          <p:nvPr/>
        </p:nvSpPr>
        <p:spPr bwMode="auto">
          <a:xfrm>
            <a:off x="6048474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4" name="Text Box 82"/>
          <p:cNvSpPr txBox="1">
            <a:spLocks noChangeArrowheads="1"/>
          </p:cNvSpPr>
          <p:nvPr/>
        </p:nvSpPr>
        <p:spPr bwMode="auto">
          <a:xfrm>
            <a:off x="6984578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baseline="-25000" dirty="0">
                <a:latin typeface="Arial" pitchFamily="34" charset="0"/>
                <a:cs typeface="Arial" pitchFamily="34" charset="0"/>
              </a:rPr>
              <a:t>3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82"/>
          <p:cNvSpPr txBox="1">
            <a:spLocks noChangeArrowheads="1"/>
          </p:cNvSpPr>
          <p:nvPr/>
        </p:nvSpPr>
        <p:spPr bwMode="auto">
          <a:xfrm>
            <a:off x="7920682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baseline="-25000" dirty="0">
                <a:latin typeface="Arial" pitchFamily="34" charset="0"/>
                <a:cs typeface="Arial" pitchFamily="34" charset="0"/>
              </a:rPr>
              <a:t>4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83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65325E-6 L -0.10434 -2.65325E-6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10834 1.85185E-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11024 1.85185E-6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33" grpId="0"/>
      <p:bldP spid="38" grpId="0"/>
      <p:bldP spid="40" grpId="0"/>
      <p:bldP spid="41" grpId="0"/>
      <p:bldP spid="41" grpId="1"/>
      <p:bldP spid="41" grpId="2"/>
      <p:bldP spid="41" grpId="3"/>
      <p:bldP spid="41" grpId="4"/>
      <p:bldP spid="41" grpId="5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4" grpId="1"/>
      <p:bldP spid="54" grpId="2"/>
      <p:bldP spid="54" grpId="3"/>
      <p:bldP spid="54" grpId="4"/>
      <p:bldP spid="55" grpId="0"/>
      <p:bldP spid="56" grpId="0"/>
      <p:bldP spid="56" grpId="1"/>
      <p:bldP spid="57" grpId="0"/>
      <p:bldP spid="58" grpId="0"/>
      <p:bldP spid="58" grpId="1"/>
      <p:bldP spid="59" grpId="0"/>
      <p:bldP spid="60" grpId="0"/>
      <p:bldP spid="60" grpId="1"/>
      <p:bldP spid="61" grpId="0"/>
      <p:bldP spid="62" grpId="0"/>
      <p:bldP spid="63" grpId="0"/>
      <p:bldP spid="63" grpId="1"/>
      <p:bldP spid="64" grpId="0"/>
      <p:bldP spid="64" grpId="1"/>
      <p:bldP spid="65" grpId="0"/>
      <p:bldP spid="6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Эквивалентность механизмов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Реализация сообщений через семафоры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1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574228"/>
              </p:ext>
            </p:extLst>
          </p:nvPr>
        </p:nvGraphicFramePr>
        <p:xfrm>
          <a:off x="4823421" y="3420229"/>
          <a:ext cx="3802062" cy="517956"/>
        </p:xfrm>
        <a:graphic>
          <a:graphicData uri="http://schemas.openxmlformats.org/drawingml/2006/table">
            <a:tbl>
              <a:tblPr/>
              <a:tblGrid>
                <a:gridCol w="95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4644157" y="3009637"/>
            <a:ext cx="288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Буфер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2843808" y="1728525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каждого процесса: 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c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0;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3787"/>
              </p:ext>
            </p:extLst>
          </p:nvPr>
        </p:nvGraphicFramePr>
        <p:xfrm>
          <a:off x="4802783" y="4356333"/>
          <a:ext cx="3802063" cy="517956"/>
        </p:xfrm>
        <a:graphic>
          <a:graphicData uri="http://schemas.openxmlformats.org/drawingml/2006/table">
            <a:tbl>
              <a:tblPr/>
              <a:tblGrid>
                <a:gridCol w="9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4591646" y="3996293"/>
            <a:ext cx="408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Очередь процессов на чтение</a:t>
            </a:r>
          </a:p>
        </p:txBody>
      </p:sp>
      <p:graphicFrame>
        <p:nvGraphicFramePr>
          <p:cNvPr id="39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25385"/>
              </p:ext>
            </p:extLst>
          </p:nvPr>
        </p:nvGraphicFramePr>
        <p:xfrm>
          <a:off x="4802783" y="5292437"/>
          <a:ext cx="3802063" cy="517956"/>
        </p:xfrm>
        <a:graphic>
          <a:graphicData uri="http://schemas.openxmlformats.org/drawingml/2006/table">
            <a:tbl>
              <a:tblPr/>
              <a:tblGrid>
                <a:gridCol w="9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4591646" y="4932397"/>
            <a:ext cx="408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Очередь процессов на запись</a:t>
            </a:r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2843808" y="2412737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Один на всех: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mut_ex = 1;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66"/>
          <p:cNvSpPr txBox="1">
            <a:spLocks noChangeArrowheads="1"/>
          </p:cNvSpPr>
          <p:nvPr/>
        </p:nvSpPr>
        <p:spPr bwMode="auto">
          <a:xfrm>
            <a:off x="466848" y="1908061"/>
            <a:ext cx="3241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Запись – процесс </a:t>
            </a:r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67"/>
          <p:cNvSpPr txBox="1">
            <a:spLocks noChangeArrowheads="1"/>
          </p:cNvSpPr>
          <p:nvPr/>
        </p:nvSpPr>
        <p:spPr bwMode="auto">
          <a:xfrm>
            <a:off x="466849" y="2376373"/>
            <a:ext cx="208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P(mut_ex)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466848" y="2771661"/>
            <a:ext cx="2628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Есть место в буфере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69"/>
          <p:cNvSpPr txBox="1">
            <a:spLocks noChangeArrowheads="1"/>
          </p:cNvSpPr>
          <p:nvPr/>
        </p:nvSpPr>
        <p:spPr bwMode="auto">
          <a:xfrm>
            <a:off x="1330895" y="3132023"/>
            <a:ext cx="3313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встать в очередь</a:t>
            </a:r>
          </a:p>
        </p:txBody>
      </p:sp>
      <p:sp>
        <p:nvSpPr>
          <p:cNvPr id="46" name="Text Box 70"/>
          <p:cNvSpPr txBox="1">
            <a:spLocks noChangeArrowheads="1"/>
          </p:cNvSpPr>
          <p:nvPr/>
        </p:nvSpPr>
        <p:spPr bwMode="auto">
          <a:xfrm>
            <a:off x="1330895" y="3455873"/>
            <a:ext cx="3420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71"/>
          <p:cNvSpPr txBox="1">
            <a:spLocks noChangeArrowheads="1"/>
          </p:cNvSpPr>
          <p:nvPr/>
        </p:nvSpPr>
        <p:spPr bwMode="auto">
          <a:xfrm>
            <a:off x="1330895" y="3816236"/>
            <a:ext cx="3420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P(c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72"/>
          <p:cNvSpPr txBox="1">
            <a:spLocks noChangeArrowheads="1"/>
          </p:cNvSpPr>
          <p:nvPr/>
        </p:nvSpPr>
        <p:spPr bwMode="auto">
          <a:xfrm>
            <a:off x="1331640" y="4213111"/>
            <a:ext cx="176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записа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ть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73"/>
          <p:cNvSpPr txBox="1">
            <a:spLocks noChangeArrowheads="1"/>
          </p:cNvSpPr>
          <p:nvPr/>
        </p:nvSpPr>
        <p:spPr bwMode="auto">
          <a:xfrm>
            <a:off x="1331640" y="4536961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есть кто на чтение?</a:t>
            </a:r>
          </a:p>
        </p:txBody>
      </p:sp>
      <p:sp>
        <p:nvSpPr>
          <p:cNvPr id="50" name="Text Box 74"/>
          <p:cNvSpPr txBox="1">
            <a:spLocks noChangeArrowheads="1"/>
          </p:cNvSpPr>
          <p:nvPr/>
        </p:nvSpPr>
        <p:spPr bwMode="auto">
          <a:xfrm>
            <a:off x="2519486" y="4927486"/>
            <a:ext cx="187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V(mut_ex)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75"/>
          <p:cNvSpPr txBox="1">
            <a:spLocks noChangeArrowheads="1"/>
          </p:cNvSpPr>
          <p:nvPr/>
        </p:nvSpPr>
        <p:spPr bwMode="auto">
          <a:xfrm>
            <a:off x="2519486" y="5256098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удалить</a:t>
            </a:r>
          </a:p>
        </p:txBody>
      </p:sp>
      <p:sp>
        <p:nvSpPr>
          <p:cNvPr id="52" name="Text Box 76"/>
          <p:cNvSpPr txBox="1">
            <a:spLocks noChangeArrowheads="1"/>
          </p:cNvSpPr>
          <p:nvPr/>
        </p:nvSpPr>
        <p:spPr bwMode="auto">
          <a:xfrm>
            <a:off x="2554411" y="5579948"/>
            <a:ext cx="216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77"/>
          <p:cNvSpPr txBox="1">
            <a:spLocks noChangeArrowheads="1"/>
          </p:cNvSpPr>
          <p:nvPr/>
        </p:nvSpPr>
        <p:spPr bwMode="auto">
          <a:xfrm>
            <a:off x="2843808" y="2052375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c</a:t>
            </a:r>
            <a:r>
              <a:rPr lang="en-US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78"/>
          <p:cNvSpPr txBox="1">
            <a:spLocks noChangeArrowheads="1"/>
          </p:cNvSpPr>
          <p:nvPr/>
        </p:nvSpPr>
        <p:spPr bwMode="auto">
          <a:xfrm>
            <a:off x="2843808" y="2407975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Один на всех: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mut_ex = 0;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79"/>
          <p:cNvSpPr txBox="1">
            <a:spLocks noChangeArrowheads="1"/>
          </p:cNvSpPr>
          <p:nvPr/>
        </p:nvSpPr>
        <p:spPr bwMode="auto">
          <a:xfrm>
            <a:off x="719261" y="3127261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нет</a:t>
            </a:r>
          </a:p>
        </p:txBody>
      </p:sp>
      <p:sp>
        <p:nvSpPr>
          <p:cNvPr id="56" name="Text Box 80"/>
          <p:cNvSpPr txBox="1">
            <a:spLocks noChangeArrowheads="1"/>
          </p:cNvSpPr>
          <p:nvPr/>
        </p:nvSpPr>
        <p:spPr bwMode="auto">
          <a:xfrm>
            <a:off x="5075833" y="4370621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j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81"/>
          <p:cNvSpPr txBox="1">
            <a:spLocks noChangeArrowheads="1"/>
          </p:cNvSpPr>
          <p:nvPr/>
        </p:nvSpPr>
        <p:spPr bwMode="auto">
          <a:xfrm>
            <a:off x="719261" y="4213111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58" name="Text Box 82"/>
          <p:cNvSpPr txBox="1">
            <a:spLocks noChangeArrowheads="1"/>
          </p:cNvSpPr>
          <p:nvPr/>
        </p:nvSpPr>
        <p:spPr bwMode="auto">
          <a:xfrm>
            <a:off x="5112370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83"/>
          <p:cNvSpPr txBox="1">
            <a:spLocks noChangeArrowheads="1"/>
          </p:cNvSpPr>
          <p:nvPr/>
        </p:nvSpPr>
        <p:spPr bwMode="auto">
          <a:xfrm>
            <a:off x="1727324" y="4932248"/>
            <a:ext cx="900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нет</a:t>
            </a:r>
          </a:p>
        </p:txBody>
      </p:sp>
      <p:sp>
        <p:nvSpPr>
          <p:cNvPr id="60" name="Text Box 84"/>
          <p:cNvSpPr txBox="1">
            <a:spLocks noChangeArrowheads="1"/>
          </p:cNvSpPr>
          <p:nvPr/>
        </p:nvSpPr>
        <p:spPr bwMode="auto">
          <a:xfrm>
            <a:off x="5075833" y="5332124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i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85"/>
          <p:cNvSpPr txBox="1">
            <a:spLocks noChangeArrowheads="1"/>
          </p:cNvSpPr>
          <p:nvPr/>
        </p:nvSpPr>
        <p:spPr bwMode="auto">
          <a:xfrm>
            <a:off x="1763836" y="5256098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да</a:t>
            </a:r>
          </a:p>
        </p:txBody>
      </p:sp>
      <p:sp>
        <p:nvSpPr>
          <p:cNvPr id="62" name="Text Box 86"/>
          <p:cNvSpPr txBox="1">
            <a:spLocks noChangeArrowheads="1"/>
          </p:cNvSpPr>
          <p:nvPr/>
        </p:nvSpPr>
        <p:spPr bwMode="auto">
          <a:xfrm>
            <a:off x="2843808" y="2047612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c</a:t>
            </a:r>
            <a:r>
              <a:rPr lang="en-US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82"/>
          <p:cNvSpPr txBox="1">
            <a:spLocks noChangeArrowheads="1"/>
          </p:cNvSpPr>
          <p:nvPr/>
        </p:nvSpPr>
        <p:spPr bwMode="auto">
          <a:xfrm>
            <a:off x="6048474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4" name="Text Box 82"/>
          <p:cNvSpPr txBox="1">
            <a:spLocks noChangeArrowheads="1"/>
          </p:cNvSpPr>
          <p:nvPr/>
        </p:nvSpPr>
        <p:spPr bwMode="auto">
          <a:xfrm>
            <a:off x="6984578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baseline="-25000" dirty="0">
                <a:latin typeface="Arial" pitchFamily="34" charset="0"/>
                <a:cs typeface="Arial" pitchFamily="34" charset="0"/>
              </a:rPr>
              <a:t>3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82"/>
          <p:cNvSpPr txBox="1">
            <a:spLocks noChangeArrowheads="1"/>
          </p:cNvSpPr>
          <p:nvPr/>
        </p:nvSpPr>
        <p:spPr bwMode="auto">
          <a:xfrm>
            <a:off x="7920682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baseline="-25000" dirty="0">
                <a:latin typeface="Arial" pitchFamily="34" charset="0"/>
                <a:cs typeface="Arial" pitchFamily="34" charset="0"/>
              </a:rPr>
              <a:t>4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87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/>
      <p:bldP spid="41" grpId="2"/>
      <p:bldP spid="41" grpId="3"/>
      <p:bldP spid="41" grpId="4"/>
      <p:bldP spid="41" grpId="5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4" grpId="1"/>
      <p:bldP spid="54" grpId="2"/>
      <p:bldP spid="54" grpId="3"/>
      <p:bldP spid="54" grpId="4"/>
      <p:bldP spid="55" grpId="0"/>
      <p:bldP spid="56" grpId="0"/>
      <p:bldP spid="56" grpId="1"/>
      <p:bldP spid="57" grpId="0"/>
      <p:bldP spid="58" grpId="0"/>
      <p:bldP spid="58" grpId="1"/>
      <p:bldP spid="58" grpId="2"/>
      <p:bldP spid="59" grpId="0"/>
      <p:bldP spid="60" grpId="0"/>
      <p:bldP spid="60" grpId="1"/>
      <p:bldP spid="61" grpId="0"/>
      <p:bldP spid="62" grpId="0"/>
      <p:bldP spid="63" grpId="0"/>
      <p:bldP spid="63" grpId="1"/>
      <p:bldP spid="64" grpId="0"/>
      <p:bldP spid="64" grpId="1"/>
      <p:bldP spid="65" grpId="0"/>
      <p:bldP spid="6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Эквивалентность механизмов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Реализация семафоров через мониторы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6" name="Text Box 57"/>
          <p:cNvSpPr txBox="1">
            <a:spLocks noChangeArrowheads="1"/>
          </p:cNvSpPr>
          <p:nvPr/>
        </p:nvSpPr>
        <p:spPr bwMode="auto">
          <a:xfrm>
            <a:off x="863600" y="1665288"/>
            <a:ext cx="7524750" cy="455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{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unsigned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count;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Condition c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       /*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каждого процесса *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очередь для ожидающих процессов;</a:t>
            </a:r>
          </a:p>
          <a:p>
            <a:pPr algn="l">
              <a:lnSpc>
                <a:spcPct val="95000"/>
              </a:lnSpc>
              <a:spcBef>
                <a:spcPct val="3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void P(void){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if (count == 0) {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добавить себя в очередь;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8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.wait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count = count -1;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}</a:t>
            </a:r>
          </a:p>
          <a:p>
            <a:pPr algn="l">
              <a:lnSpc>
                <a:spcPct val="95000"/>
              </a:lnSpc>
              <a:spcBef>
                <a:spcPct val="3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void V(void){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count = count+1;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if(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очередь не пуста)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удалить процесс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8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 очереди;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8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.signal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}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}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5000"/>
              </a:lnSpc>
              <a:spcBef>
                <a:spcPct val="3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 count = N; }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43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6805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032" y="4204301"/>
            <a:ext cx="8352432" cy="203301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Эквивалентность механизмов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Реализация семафоров через сообщения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50" y="2565276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send (A, “P, P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”);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receive (P</a:t>
            </a:r>
            <a:r>
              <a:rPr lang="en-US" sz="1800" baseline="-25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msg</a:t>
            </a:r>
            <a:r>
              <a:rPr lang="en-US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); </a:t>
            </a:r>
            <a:endParaRPr lang="ru-RU" baseline="-25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oup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83384"/>
              </p:ext>
            </p:extLst>
          </p:nvPr>
        </p:nvGraphicFramePr>
        <p:xfrm>
          <a:off x="935112" y="1952501"/>
          <a:ext cx="2254250" cy="528638"/>
        </p:xfrm>
        <a:graphic>
          <a:graphicData uri="http://schemas.openxmlformats.org/drawingml/2006/table">
            <a:tbl>
              <a:tblPr/>
              <a:tblGrid>
                <a:gridCol w="75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205237" y="1989014"/>
            <a:ext cx="574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469037"/>
              </p:ext>
            </p:extLst>
          </p:nvPr>
        </p:nvGraphicFramePr>
        <p:xfrm>
          <a:off x="5997055" y="1963614"/>
          <a:ext cx="2254250" cy="528637"/>
        </p:xfrm>
        <a:graphic>
          <a:graphicData uri="http://schemas.openxmlformats.org/drawingml/2006/table">
            <a:tbl>
              <a:tblPr/>
              <a:tblGrid>
                <a:gridCol w="75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8246492" y="2000126"/>
            <a:ext cx="862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endParaRPr lang="ru-RU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27235"/>
              </p:ext>
            </p:extLst>
          </p:nvPr>
        </p:nvGraphicFramePr>
        <p:xfrm>
          <a:off x="877590" y="3465983"/>
          <a:ext cx="2254250" cy="528638"/>
        </p:xfrm>
        <a:graphic>
          <a:graphicData uri="http://schemas.openxmlformats.org/drawingml/2006/table">
            <a:tbl>
              <a:tblPr/>
              <a:tblGrid>
                <a:gridCol w="75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 Box 54"/>
          <p:cNvSpPr txBox="1">
            <a:spLocks noChangeArrowheads="1"/>
          </p:cNvSpPr>
          <p:nvPr/>
        </p:nvSpPr>
        <p:spPr bwMode="auto">
          <a:xfrm>
            <a:off x="372765" y="3500908"/>
            <a:ext cx="574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A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3347864" y="3537421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count = 1;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8388424" y="3275692"/>
            <a:ext cx="574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62616"/>
              </p:ext>
            </p:extLst>
          </p:nvPr>
        </p:nvGraphicFramePr>
        <p:xfrm>
          <a:off x="6012160" y="3465983"/>
          <a:ext cx="2254250" cy="528638"/>
        </p:xfrm>
        <a:graphic>
          <a:graphicData uri="http://schemas.openxmlformats.org/drawingml/2006/table">
            <a:tbl>
              <a:tblPr/>
              <a:tblGrid>
                <a:gridCol w="75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 Box 78"/>
          <p:cNvSpPr txBox="1">
            <a:spLocks noChangeArrowheads="1"/>
          </p:cNvSpPr>
          <p:nvPr/>
        </p:nvSpPr>
        <p:spPr bwMode="auto">
          <a:xfrm>
            <a:off x="4860032" y="3424039"/>
            <a:ext cx="1223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Для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ожидания</a:t>
            </a:r>
          </a:p>
        </p:txBody>
      </p:sp>
      <p:sp>
        <p:nvSpPr>
          <p:cNvPr id="21" name="Text Box 79"/>
          <p:cNvSpPr txBox="1">
            <a:spLocks noChangeArrowheads="1"/>
          </p:cNvSpPr>
          <p:nvPr/>
        </p:nvSpPr>
        <p:spPr bwMode="auto">
          <a:xfrm>
            <a:off x="358775" y="4147374"/>
            <a:ext cx="417671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while(1) {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receive (A,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msg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if(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“P”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сообщение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){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if(count &gt; 0)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{count = count -1;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send (P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msg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 }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добавить </a:t>
            </a:r>
            <a:r>
              <a:rPr lang="en-US" dirty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ru-RU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очередь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 </a:t>
            </a:r>
          </a:p>
        </p:txBody>
      </p:sp>
      <p:sp>
        <p:nvSpPr>
          <p:cNvPr id="22" name="Text Box 80"/>
          <p:cNvSpPr txBox="1">
            <a:spLocks noChangeArrowheads="1"/>
          </p:cNvSpPr>
          <p:nvPr/>
        </p:nvSpPr>
        <p:spPr bwMode="auto">
          <a:xfrm>
            <a:off x="539552" y="1628800"/>
            <a:ext cx="1044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5761038" y="2565276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send (A, “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V,P</a:t>
            </a:r>
            <a:r>
              <a:rPr lang="en-US" sz="18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”);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receive (P</a:t>
            </a:r>
            <a:r>
              <a:rPr lang="en-US" sz="1800" baseline="-25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msg</a:t>
            </a:r>
            <a:r>
              <a:rPr lang="en-US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); </a:t>
            </a:r>
            <a:endParaRPr lang="ru-RU" baseline="-25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82"/>
          <p:cNvSpPr txBox="1">
            <a:spLocks noChangeArrowheads="1"/>
          </p:cNvSpPr>
          <p:nvPr/>
        </p:nvSpPr>
        <p:spPr bwMode="auto">
          <a:xfrm>
            <a:off x="5543649" y="1628800"/>
            <a:ext cx="1044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endParaRPr lang="ru-RU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83"/>
          <p:cNvSpPr txBox="1">
            <a:spLocks noChangeArrowheads="1"/>
          </p:cNvSpPr>
          <p:nvPr/>
        </p:nvSpPr>
        <p:spPr bwMode="auto">
          <a:xfrm>
            <a:off x="3131840" y="1556792"/>
            <a:ext cx="1044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84"/>
          <p:cNvSpPr>
            <a:spLocks noChangeShapeType="1"/>
          </p:cNvSpPr>
          <p:nvPr/>
        </p:nvSpPr>
        <p:spPr bwMode="auto">
          <a:xfrm flipV="1">
            <a:off x="443731" y="3280338"/>
            <a:ext cx="8304733" cy="4646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85"/>
          <p:cNvSpPr txBox="1">
            <a:spLocks noChangeArrowheads="1"/>
          </p:cNvSpPr>
          <p:nvPr/>
        </p:nvSpPr>
        <p:spPr bwMode="auto">
          <a:xfrm>
            <a:off x="4824413" y="4205987"/>
            <a:ext cx="41767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  else if(</a:t>
            </a:r>
            <a:r>
              <a:rPr lang="ru-RU" dirty="0">
                <a:latin typeface="Arial" pitchFamily="34" charset="0"/>
                <a:cs typeface="Arial" pitchFamily="34" charset="0"/>
              </a:rPr>
              <a:t>это </a:t>
            </a:r>
            <a:r>
              <a:rPr lang="en-US" dirty="0">
                <a:latin typeface="Arial" pitchFamily="34" charset="0"/>
                <a:cs typeface="Arial" pitchFamily="34" charset="0"/>
              </a:rPr>
              <a:t>“V”</a:t>
            </a:r>
            <a:r>
              <a:rPr lang="ru-RU" dirty="0">
                <a:latin typeface="Arial" pitchFamily="34" charset="0"/>
                <a:cs typeface="Arial" pitchFamily="34" charset="0"/>
              </a:rPr>
              <a:t> сообщение</a:t>
            </a:r>
            <a:r>
              <a:rPr lang="en-US" dirty="0">
                <a:latin typeface="Arial" pitchFamily="34" charset="0"/>
                <a:cs typeface="Arial" pitchFamily="34" charset="0"/>
              </a:rPr>
              <a:t>) {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send(P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msg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if(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есть ждущие)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удалить из очереди;</a:t>
            </a:r>
          </a:p>
          <a:p>
            <a:pPr algn="l"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send (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8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msg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 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else count = count+1;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6"/>
          <p:cNvSpPr txBox="1">
            <a:spLocks noChangeArrowheads="1"/>
          </p:cNvSpPr>
          <p:nvPr/>
        </p:nvSpPr>
        <p:spPr bwMode="auto">
          <a:xfrm>
            <a:off x="396032" y="2565276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P: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5796632" y="2565276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V: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88"/>
          <p:cNvSpPr txBox="1">
            <a:spLocks noChangeArrowheads="1"/>
          </p:cNvSpPr>
          <p:nvPr/>
        </p:nvSpPr>
        <p:spPr bwMode="auto">
          <a:xfrm>
            <a:off x="1735200" y="25668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“P, P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90"/>
          <p:cNvSpPr txBox="1">
            <a:spLocks noChangeArrowheads="1"/>
          </p:cNvSpPr>
          <p:nvPr/>
        </p:nvSpPr>
        <p:spPr bwMode="auto">
          <a:xfrm>
            <a:off x="3348583" y="3538800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count = 0;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91"/>
          <p:cNvSpPr txBox="1">
            <a:spLocks noChangeArrowheads="1"/>
          </p:cNvSpPr>
          <p:nvPr/>
        </p:nvSpPr>
        <p:spPr bwMode="auto">
          <a:xfrm>
            <a:off x="2015828" y="5237345"/>
            <a:ext cx="1116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msg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94"/>
          <p:cNvSpPr txBox="1">
            <a:spLocks noChangeArrowheads="1"/>
          </p:cNvSpPr>
          <p:nvPr/>
        </p:nvSpPr>
        <p:spPr bwMode="auto">
          <a:xfrm>
            <a:off x="6191721" y="3505671"/>
            <a:ext cx="468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95"/>
          <p:cNvSpPr txBox="1">
            <a:spLocks noChangeArrowheads="1"/>
          </p:cNvSpPr>
          <p:nvPr/>
        </p:nvSpPr>
        <p:spPr bwMode="auto">
          <a:xfrm>
            <a:off x="7200974" y="2565276"/>
            <a:ext cx="104551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V,P</a:t>
            </a:r>
            <a:r>
              <a:rPr lang="en-US" sz="18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97"/>
          <p:cNvSpPr txBox="1">
            <a:spLocks noChangeArrowheads="1"/>
          </p:cNvSpPr>
          <p:nvPr/>
        </p:nvSpPr>
        <p:spPr bwMode="auto">
          <a:xfrm>
            <a:off x="6119019" y="4485661"/>
            <a:ext cx="757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msg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98"/>
          <p:cNvSpPr txBox="1">
            <a:spLocks noChangeArrowheads="1"/>
          </p:cNvSpPr>
          <p:nvPr/>
        </p:nvSpPr>
        <p:spPr bwMode="auto">
          <a:xfrm>
            <a:off x="6444208" y="5303452"/>
            <a:ext cx="757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msg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2360" y="559393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}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64288" y="532269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}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49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0164E-6 L -0.09722 0.1408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7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45385E-7 L -0.11215 -0.46843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23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path" presetSubtype="0" accel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62248E-6 L -0.69115 0.1411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66" y="7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59635E-6 L -0.0059 -0.35901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7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2998E-6 L -0.59254 -0.47814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-23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0" grpId="0"/>
      <p:bldP spid="14" grpId="0"/>
      <p:bldP spid="16" grpId="0"/>
      <p:bldP spid="17" grpId="0"/>
      <p:bldP spid="17" grpId="1"/>
      <p:bldP spid="17" grpId="2"/>
      <p:bldP spid="18" grpId="0"/>
      <p:bldP spid="20" grpId="0"/>
      <p:bldP spid="22" grpId="0"/>
      <p:bldP spid="24" grpId="0"/>
      <p:bldP spid="25" grpId="0"/>
      <p:bldP spid="26" grpId="0" animBg="1"/>
      <p:bldP spid="28" grpId="0"/>
      <p:bldP spid="29" grpId="0"/>
      <p:bldP spid="30" grpId="0"/>
      <p:bldP spid="30" grpId="1"/>
      <p:bldP spid="30" grpId="2"/>
      <p:bldP spid="31" grpId="0"/>
      <p:bldP spid="31" grpId="1"/>
      <p:bldP spid="32" grpId="0"/>
      <p:bldP spid="32" grpId="1"/>
      <p:bldP spid="32" grpId="2"/>
      <p:bldP spid="33" grpId="0"/>
      <p:bldP spid="33" grpId="1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2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WordArt 3"/>
          <p:cNvSpPr>
            <a:spLocks noChangeArrowheads="1" noChangeShapeType="1" noTextEdit="1"/>
          </p:cNvSpPr>
          <p:nvPr/>
        </p:nvSpPr>
        <p:spPr bwMode="gray">
          <a:xfrm>
            <a:off x="1581150" y="1585913"/>
            <a:ext cx="1322388" cy="216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484848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2" name="WordArt 8"/>
          <p:cNvSpPr>
            <a:spLocks noChangeArrowheads="1" noChangeShapeType="1" noTextEdit="1"/>
          </p:cNvSpPr>
          <p:nvPr/>
        </p:nvSpPr>
        <p:spPr bwMode="gray">
          <a:xfrm>
            <a:off x="763588" y="2536825"/>
            <a:ext cx="1004887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B4B4B4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3" name="WordArt 9"/>
          <p:cNvSpPr>
            <a:spLocks noChangeArrowheads="1" noChangeShapeType="1" noTextEdit="1"/>
          </p:cNvSpPr>
          <p:nvPr/>
        </p:nvSpPr>
        <p:spPr bwMode="gray">
          <a:xfrm>
            <a:off x="2200275" y="2484438"/>
            <a:ext cx="1546225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1C4FF"/>
                    </a:gs>
                    <a:gs pos="100000">
                      <a:srgbClr val="2A79FF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659519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азвание 1"/>
          <p:cNvSpPr>
            <a:spLocks noGrp="1"/>
          </p:cNvSpPr>
          <p:nvPr>
            <p:ph type="title"/>
          </p:nvPr>
        </p:nvSpPr>
        <p:spPr>
          <a:xfrm>
            <a:off x="228600" y="238125"/>
            <a:ext cx="8496300" cy="617538"/>
          </a:xfrm>
        </p:spPr>
        <p:txBody>
          <a:bodyPr/>
          <a:lstStyle/>
          <a:p>
            <a:pPr algn="l"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0263" y="1069975"/>
            <a:ext cx="7486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solidFill>
                <a:srgbClr val="003794"/>
              </a:solidFill>
              <a:latin typeface="Lucida Grande CY" pitchFamily="2" charset="-52"/>
              <a:cs typeface="Arial" pitchFamily="34" charset="0"/>
            </a:endParaRPr>
          </a:p>
          <a:p>
            <a:pPr marL="144000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Механизмы синхронизации </a:t>
            </a:r>
          </a:p>
        </p:txBody>
      </p:sp>
      <p:sp>
        <p:nvSpPr>
          <p:cNvPr id="11268" name="Номер слайда 6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7090A873-BD6F-4E12-A19D-58BE0A6B012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8752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Недостатки программных алгоритмов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4172" y="1665288"/>
            <a:ext cx="8496300" cy="19669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Непроизводительная трата процессорного времени в циклах пролога</a:t>
            </a:r>
            <a:endParaRPr lang="ru-RU" sz="2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Возможность возникновения тупиковых ситуаций при приоритетном планировании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47700" y="3573016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(some condition) {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150938" y="3933379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entry section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619250" y="4365179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critical section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150938" y="4796979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exit section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655763" y="5204966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remainder section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82625" y="5554216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822825" y="3598416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(some condition) {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326063" y="3958779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entry section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794375" y="4365104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critical section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326063" y="4822379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exit section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830888" y="5204891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remainder section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857750" y="5579616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655763" y="3208302"/>
            <a:ext cx="828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048375" y="3208302"/>
            <a:ext cx="828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64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6" grpId="1"/>
      <p:bldP spid="17" grpId="0"/>
      <p:bldP spid="17" grpId="1"/>
      <p:bldP spid="17" grpId="2"/>
      <p:bldP spid="18" grpId="0"/>
      <p:bldP spid="18" grpId="1"/>
      <p:bldP spid="18" grpId="2"/>
      <p:bldP spid="19" grpId="0"/>
      <p:bldP spid="20" grpId="0"/>
      <p:bldP spid="21" grpId="0"/>
      <p:bldP spid="22" grpId="0"/>
      <p:bldP spid="22" grpId="1"/>
      <p:bldP spid="22" grpId="2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Семафоры </a:t>
            </a:r>
            <a:r>
              <a:rPr lang="ru-RU" sz="3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Дейкстры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</a:t>
            </a:r>
            <a:r>
              <a:rPr lang="en-US" sz="3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Dijkstra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33425" y="4054376"/>
            <a:ext cx="7510463" cy="196691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Допустимые атомарные операции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P(S): </a:t>
            </a:r>
            <a:r>
              <a:rPr lang="ru-RU" sz="2400">
                <a:latin typeface="Arial" pitchFamily="34" charset="0"/>
                <a:cs typeface="Arial" pitchFamily="34" charset="0"/>
              </a:rPr>
              <a:t>пока </a:t>
            </a:r>
            <a:r>
              <a:rPr lang="en-US" sz="2400">
                <a:latin typeface="Arial" pitchFamily="34" charset="0"/>
                <a:cs typeface="Arial" pitchFamily="34" charset="0"/>
              </a:rPr>
              <a:t>S == 0 </a:t>
            </a:r>
            <a:r>
              <a:rPr lang="ru-RU" sz="2400">
                <a:latin typeface="Arial" pitchFamily="34" charset="0"/>
                <a:cs typeface="Arial" pitchFamily="34" charset="0"/>
              </a:rPr>
              <a:t>процесс блокируется;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ru-RU" sz="2000" i="1">
                <a:solidFill>
                  <a:schemeClr val="tx2"/>
                </a:solidFill>
                <a:latin typeface="Arial" pitchFamily="34" charset="0"/>
              </a:rPr>
              <a:t>		   </a:t>
            </a:r>
            <a:r>
              <a:rPr lang="en-US" sz="2400">
                <a:latin typeface="Arial" pitchFamily="34" charset="0"/>
              </a:rPr>
              <a:t>S = S - 1</a:t>
            </a:r>
            <a:endParaRPr lang="ru-RU" sz="240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V(S): S = S + 1</a:t>
            </a: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11188" y="1858863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– </a:t>
            </a:r>
            <a:r>
              <a:rPr 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семафор – целая разделяемая переменная с 	неотрицательными значениями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11188" y="2873276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создании может быть инициализирована 	любым неотрицательным значением</a:t>
            </a:r>
          </a:p>
        </p:txBody>
      </p:sp>
    </p:spTree>
    <p:extLst>
      <p:ext uri="{BB962C8B-B14F-4D97-AF65-F5344CB8AC3E}">
        <p14:creationId xmlns:p14="http://schemas.microsoft.com/office/powerpoint/2010/main" val="3156212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Проблема 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Producer-Consumer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188118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331640" y="243205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31640" y="375285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07902" y="2924175"/>
            <a:ext cx="277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907902" y="3392488"/>
            <a:ext cx="277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572000" y="189230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508104" y="2443163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508104" y="3763963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084366" y="2935288"/>
            <a:ext cx="277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084366" y="3403600"/>
            <a:ext cx="277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76461" y="4365104"/>
            <a:ext cx="8027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Информация передается через буфер конечного размера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76461" y="5118283"/>
            <a:ext cx="8027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Если в буфере нет места 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Producer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блокируется. Если в буфере пусто –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Consumer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блокируется. </a:t>
            </a:r>
          </a:p>
        </p:txBody>
      </p:sp>
    </p:spTree>
    <p:extLst>
      <p:ext uri="{BB962C8B-B14F-4D97-AF65-F5344CB8AC3E}">
        <p14:creationId xmlns:p14="http://schemas.microsoft.com/office/powerpoint/2010/main" val="2439067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Проблема 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Producer-Consumer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 Семафоры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21816" y="2997399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509266" y="335776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509266" y="559931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085529" y="3691136"/>
            <a:ext cx="255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produce_item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085529" y="4700786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643313" y="290056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447925" y="1675656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mut_ex = 1;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447925" y="2010544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full = 0;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2447925" y="2323728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empty = N;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050604" y="4051499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P(empty);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050604" y="4375349"/>
            <a:ext cx="1729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050604" y="5383411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V(full);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050604" y="5059561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V(mut_ex);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5902201" y="337046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5902201" y="561201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407026" y="5323086"/>
            <a:ext cx="255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6478463" y="4342011"/>
            <a:ext cx="183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6443537" y="3692724"/>
            <a:ext cx="1080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P(full);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6443538" y="4016574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443538" y="5024636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V(empty);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6443538" y="4700786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V(mut_ex);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5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00018 0.05417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0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0156 -0.04537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4" grpId="0"/>
      <p:bldP spid="24" grpId="2" build="allAtOnce"/>
      <p:bldP spid="25" grpId="0"/>
      <p:bldP spid="26" grpId="0"/>
      <p:bldP spid="26" grpId="1" build="allAtOnce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0" grpId="3" build="allAtOnce"/>
      <p:bldP spid="41" grpId="0"/>
      <p:bldP spid="41" grpId="3" build="allAtOnce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Producer-Consumer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 Семафоры </a:t>
            </a:r>
            <a:r>
              <a:rPr lang="ru-RU" sz="3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Дейкстры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21816" y="2997399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509266" y="335776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509266" y="559931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085529" y="3691136"/>
            <a:ext cx="255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produce_item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085529" y="4700786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643313" y="290056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447925" y="1675656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447925" y="2010544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full = 0;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2447925" y="2323728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empty = N;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050604" y="4051499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P(empty);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050604" y="4375349"/>
            <a:ext cx="1729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050604" y="5383411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V(full);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050604" y="5059561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V(mut_ex);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5902201" y="337046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5902201" y="561201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407026" y="5323086"/>
            <a:ext cx="255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6478463" y="4342011"/>
            <a:ext cx="183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6444000" y="4068000"/>
            <a:ext cx="1080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P(full);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6429600" y="37080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443538" y="5024636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V(empty);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6443538" y="4700786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V(mut_ex);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2433600" y="1675656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2448000" y="2323728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empty = N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- 1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61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build="allAtOnce"/>
      <p:bldP spid="29" grpId="0"/>
      <p:bldP spid="31" grpId="0"/>
      <p:bldP spid="32" grpId="1" build="allAtOnce"/>
      <p:bldP spid="36" grpId="1" build="allAtOnce"/>
      <p:bldP spid="40" grpId="1" build="allAtOnce"/>
      <p:bldP spid="41" grpId="1" build="allAtOnce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Мониторы Хора (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Hoare)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081" y="17008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  <a:latin typeface="+mj-lt"/>
              </a:rPr>
              <a:t>Структура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611188" y="23606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 monitor_name {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611188" y="5708650"/>
            <a:ext cx="90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079500" y="2803525"/>
            <a:ext cx="7545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Описание внутренних переменных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1079500" y="330676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m</a:t>
            </a:r>
            <a:r>
              <a:rPr lang="en-US" sz="2400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(…) { … 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1079500" y="3775075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m</a:t>
            </a:r>
            <a:r>
              <a:rPr lang="en-US" sz="2400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(…) { … 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1079500" y="4748213"/>
            <a:ext cx="270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m</a:t>
            </a:r>
            <a:r>
              <a:rPr lang="en-US" sz="2400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(…) { … 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1079500" y="4206875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1079500" y="5251450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Блок инициализации переменных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8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Мониторы Хора (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Hoare)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6805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62880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  <a:latin typeface="+mj-lt"/>
              </a:rPr>
              <a:t>Условные переменные (</a:t>
            </a:r>
            <a:r>
              <a:rPr lang="en-US" sz="2800" b="1" dirty="0">
                <a:solidFill>
                  <a:srgbClr val="003399"/>
                </a:solidFill>
                <a:latin typeface="+mj-lt"/>
              </a:rPr>
              <a:t>condition variables)</a:t>
            </a:r>
            <a:endParaRPr lang="ru-RU" sz="28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11188" y="2097088"/>
            <a:ext cx="82886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 C;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95400" y="4221088"/>
            <a:ext cx="7165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Выполнение операции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signal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приводит к разблокированию только одного процесса, ожидающего этого (если он существует)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312862" y="2995613"/>
            <a:ext cx="6951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Процесс, выполнивший операцию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wait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 условной переменной, </a:t>
            </a:r>
            <a:r>
              <a:rPr lang="ru-RU" sz="2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всегда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блокируется</a:t>
            </a:r>
          </a:p>
        </p:txBody>
      </p:sp>
      <p:sp>
        <p:nvSpPr>
          <p:cNvPr id="19" name="Rectangle 1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15975" y="2564904"/>
            <a:ext cx="8078591" cy="2303463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C.wait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400000"/>
              </a:lnSpc>
              <a:buClr>
                <a:schemeClr val="tx1"/>
              </a:buClr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C.signal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295400" y="5338688"/>
            <a:ext cx="7165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Процесс, выполнивший операцию 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signal</a:t>
            </a:r>
            <a:r>
              <a:rPr 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немедленно</a:t>
            </a:r>
            <a:r>
              <a:rPr 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покидает монитор</a:t>
            </a:r>
          </a:p>
        </p:txBody>
      </p:sp>
    </p:spTree>
    <p:extLst>
      <p:ext uri="{BB962C8B-B14F-4D97-AF65-F5344CB8AC3E}">
        <p14:creationId xmlns:p14="http://schemas.microsoft.com/office/powerpoint/2010/main" val="2486968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6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1217</Words>
  <Application>Microsoft Office PowerPoint</Application>
  <PresentationFormat>Экран (4:3)</PresentationFormat>
  <Paragraphs>372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 Unicode MS</vt:lpstr>
      <vt:lpstr>Arial</vt:lpstr>
      <vt:lpstr>Arial Black</vt:lpstr>
      <vt:lpstr>Calibri</vt:lpstr>
      <vt:lpstr>Lucida Grande CY</vt:lpstr>
      <vt:lpstr>Symbol</vt:lpstr>
      <vt:lpstr>Wingdings</vt:lpstr>
      <vt:lpstr>1_Тема Office</vt:lpstr>
      <vt:lpstr>2_Тема Office</vt:lpstr>
      <vt:lpstr>Larissa-Design</vt:lpstr>
      <vt:lpstr>Презентация PowerPoint</vt:lpstr>
      <vt:lpstr>Тема 5</vt:lpstr>
      <vt:lpstr>Механизмы синхронизации</vt:lpstr>
      <vt:lpstr>Механизмы синхронизации</vt:lpstr>
      <vt:lpstr>Механизмы синхронизации</vt:lpstr>
      <vt:lpstr>Механизмы синхронизации</vt:lpstr>
      <vt:lpstr>Механизмы синхронизации</vt:lpstr>
      <vt:lpstr>Механизмы синхронизации</vt:lpstr>
      <vt:lpstr>Механизмы синхронизации</vt:lpstr>
      <vt:lpstr>Механизмы синхронизации</vt:lpstr>
      <vt:lpstr>Механизмы синхронизации</vt:lpstr>
      <vt:lpstr>Механизмы синхронизации</vt:lpstr>
      <vt:lpstr>Эквивалентность механизмов</vt:lpstr>
      <vt:lpstr>Эквивалентность механизмов</vt:lpstr>
      <vt:lpstr>Эквивалентность механизмов</vt:lpstr>
      <vt:lpstr>Эквивалентность механизмов</vt:lpstr>
      <vt:lpstr>Эквивалентность механизмов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 лекция 6</dc:title>
  <dc:creator/>
  <cp:lastModifiedBy/>
  <cp:revision>1</cp:revision>
  <dcterms:created xsi:type="dcterms:W3CDTF">2016-02-27T09:01:20Z</dcterms:created>
  <dcterms:modified xsi:type="dcterms:W3CDTF">2016-09-28T04:45:41Z</dcterms:modified>
</cp:coreProperties>
</file>