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6" r:id="rId2"/>
    <p:sldMasterId id="2147483672" r:id="rId3"/>
  </p:sldMasterIdLst>
  <p:notesMasterIdLst>
    <p:notesMasterId r:id="rId36"/>
  </p:notesMasterIdLst>
  <p:sldIdLst>
    <p:sldId id="257" r:id="rId4"/>
    <p:sldId id="262" r:id="rId5"/>
    <p:sldId id="286" r:id="rId6"/>
    <p:sldId id="318" r:id="rId7"/>
    <p:sldId id="319" r:id="rId8"/>
    <p:sldId id="316" r:id="rId9"/>
    <p:sldId id="317" r:id="rId10"/>
    <p:sldId id="320" r:id="rId11"/>
    <p:sldId id="290" r:id="rId12"/>
    <p:sldId id="321" r:id="rId13"/>
    <p:sldId id="323" r:id="rId14"/>
    <p:sldId id="324" r:id="rId15"/>
    <p:sldId id="325" r:id="rId16"/>
    <p:sldId id="326" r:id="rId17"/>
    <p:sldId id="327" r:id="rId18"/>
    <p:sldId id="328" r:id="rId19"/>
    <p:sldId id="322" r:id="rId20"/>
    <p:sldId id="329" r:id="rId21"/>
    <p:sldId id="274" r:id="rId22"/>
    <p:sldId id="330" r:id="rId23"/>
    <p:sldId id="331" r:id="rId24"/>
    <p:sldId id="333" r:id="rId25"/>
    <p:sldId id="341" r:id="rId26"/>
    <p:sldId id="332" r:id="rId27"/>
    <p:sldId id="342" r:id="rId28"/>
    <p:sldId id="340" r:id="rId29"/>
    <p:sldId id="335" r:id="rId30"/>
    <p:sldId id="336" r:id="rId31"/>
    <p:sldId id="337" r:id="rId32"/>
    <p:sldId id="338" r:id="rId33"/>
    <p:sldId id="339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404F6-AF45-403F-8B0B-E58FD8E18ED2}">
          <p14:sldIdLst>
            <p14:sldId id="257"/>
            <p14:sldId id="262"/>
            <p14:sldId id="286"/>
            <p14:sldId id="318"/>
            <p14:sldId id="319"/>
            <p14:sldId id="316"/>
            <p14:sldId id="317"/>
            <p14:sldId id="320"/>
            <p14:sldId id="290"/>
            <p14:sldId id="321"/>
            <p14:sldId id="323"/>
            <p14:sldId id="324"/>
            <p14:sldId id="325"/>
            <p14:sldId id="326"/>
            <p14:sldId id="327"/>
            <p14:sldId id="328"/>
            <p14:sldId id="322"/>
            <p14:sldId id="329"/>
            <p14:sldId id="274"/>
            <p14:sldId id="330"/>
            <p14:sldId id="331"/>
            <p14:sldId id="333"/>
            <p14:sldId id="341"/>
            <p14:sldId id="332"/>
            <p14:sldId id="342"/>
            <p14:sldId id="340"/>
            <p14:sldId id="335"/>
            <p14:sldId id="336"/>
            <p14:sldId id="337"/>
            <p14:sldId id="338"/>
            <p14:sldId id="33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58427"/>
    <a:srgbClr val="008000"/>
    <a:srgbClr val="060606"/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4514" autoAdjust="0"/>
  </p:normalViewPr>
  <p:slideViewPr>
    <p:cSldViewPr>
      <p:cViewPr varScale="1">
        <p:scale>
          <a:sx n="108" d="100"/>
          <a:sy n="108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AABB-C9C6-43AA-902A-833FEB3847CE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F74-1CAC-4F88-AAFE-84C98DBB3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23CC4-FED0-46D8-B338-6A49B477DF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8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90FD3-1104-4C0E-BD19-C04AAB04E560}" type="slidenum">
              <a:rPr lang="de-DE" altLang="ru-RU" smtClean="0">
                <a:solidFill>
                  <a:prstClr val="black"/>
                </a:solidFill>
              </a:rPr>
              <a:pPr/>
              <a:t>32</a:t>
            </a:fld>
            <a:endParaRPr lang="de-DE" altLang="ru-RU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noProof="1"/>
          </a:p>
        </p:txBody>
      </p:sp>
    </p:spTree>
    <p:extLst>
      <p:ext uri="{BB962C8B-B14F-4D97-AF65-F5344CB8AC3E}">
        <p14:creationId xmlns:p14="http://schemas.microsoft.com/office/powerpoint/2010/main" val="412393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ED0C489C-B8C8-489E-AA71-598221C264FA}" type="slidenum">
              <a:rPr lang="ru-RU" sz="1200">
                <a:solidFill>
                  <a:prstClr val="black"/>
                </a:solidFill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>
              <a:spcBef>
                <a:spcPct val="0"/>
              </a:spcBef>
              <a:spcAft>
                <a:spcPct val="0"/>
              </a:spcAft>
            </a:pPr>
            <a:fld id="{7F1A9281-1597-4286-8723-922DEFD804BC}" type="slidenum">
              <a:rPr lang="en-GB" sz="1300">
                <a:solidFill>
                  <a:prstClr val="black"/>
                </a:solidFill>
                <a:cs typeface="Arial" pitchFamily="34" charset="0"/>
              </a:rPr>
              <a:pPr algn="r" defTabSz="9477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3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>
              <a:spcBef>
                <a:spcPct val="0"/>
              </a:spcBef>
            </a:pPr>
            <a:endParaRPr kumimoji="0" lang="ru-RU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4E7C34D8-C312-4D46-ABF5-8CA01CE57B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04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>
                <a:solidFill>
                  <a:prstClr val="black"/>
                </a:solidFill>
              </a:rPr>
              <a:t>Стр. </a:t>
            </a:r>
            <a:fld id="{2CF74CB0-F0B5-41E9-BA71-20606D10B8F1}" type="slidenum">
              <a:rPr lang="de-DE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01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4CED0C5-ED51-4CAE-B403-C2A41A79FC68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56F2DCAE-80BF-45C3-B74A-3BA349CF89F6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6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4F925C-88EF-41CE-A289-BD24C4C53697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13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A128D019-E771-49AB-93BA-BEA67AACC870}" type="slidenum">
              <a:rPr lang="de-DE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/>
                </a:solidFill>
              </a:rPr>
              <a:t>Стр. </a:t>
            </a:r>
            <a:fld id="{827EB3EC-A0FC-4DD2-B272-B8CC7C9619E1}" type="slidenum">
              <a:rPr 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МФТИ-2017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prstClr val="black"/>
                </a:solidFill>
              </a:rPr>
              <a:t>Стр. </a:t>
            </a:r>
            <a:fld id="{42D759B2-9E95-43EC-A219-6234572FE2A1}" type="slidenum">
              <a:rPr lang="de-DE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МФТИ-201</a:t>
            </a:r>
            <a:r>
              <a:rPr lang="en-US" sz="5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59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Информационная валентность процессов </a:t>
            </a: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средств связи</a:t>
            </a:r>
            <a:endParaRPr lang="ru-RU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564904"/>
            <a:ext cx="8496300" cy="32403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3691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Сколько процессов может быть ассоциировано с конкретным средством связи?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Сколько идентичных средств связи может быть задействовано между двумя процессами?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Направленность связи: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симплексная связь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полудуплексная связь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дуплексная связь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5148064" y="494116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28384" y="494116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436096" y="501317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064" y="458112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28384" y="458112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436096" y="465313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436096" y="465313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436096" y="465313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436096" y="465313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5444479" y="501317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5436096" y="501317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5436097" y="501317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148064" y="530120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028384" y="530120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5436096" y="537321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5444479" y="537321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5436096" y="537321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5436097" y="5373216"/>
            <a:ext cx="288032" cy="1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36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39 L 0.25208 0.0027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123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5209 0.00278 " pathEditMode="relative" rAng="0" ptsTypes="AA">
                                      <p:cBhvr>
                                        <p:cTn id="139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3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Буферизация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636912"/>
            <a:ext cx="8496300" cy="295232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708920"/>
            <a:ext cx="8136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Буфера нет (нулевая емкость)</a:t>
            </a:r>
          </a:p>
          <a:p>
            <a:pPr marL="720000"/>
            <a:r>
              <a:rPr lang="ru-RU" sz="2200" dirty="0">
                <a:latin typeface="Arial" pitchFamily="34" charset="0"/>
                <a:cs typeface="Arial" pitchFamily="34" charset="0"/>
              </a:rPr>
              <a:t>процесс-передатчик всегда обязан ждать приема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Буфер конечной емкости</a:t>
            </a:r>
          </a:p>
          <a:p>
            <a:pPr marL="720000"/>
            <a:r>
              <a:rPr lang="ru-RU" sz="2200" dirty="0">
                <a:latin typeface="Arial" pitchFamily="34" charset="0"/>
                <a:cs typeface="Arial" pitchFamily="34" charset="0"/>
              </a:rPr>
              <a:t>процесс-передатчик обязан ждать освобождения места в буфере, если буфер заполнен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Буфер неограниченной емкости (нереализуемо!)</a:t>
            </a:r>
          </a:p>
          <a:p>
            <a:pPr marL="720000"/>
            <a:r>
              <a:rPr lang="ru-RU" sz="2200" dirty="0">
                <a:latin typeface="Arial" pitchFamily="34" charset="0"/>
                <a:cs typeface="Arial" pitchFamily="34" charset="0"/>
              </a:rPr>
              <a:t>процесс-передатчик никогда не ждет</a:t>
            </a:r>
          </a:p>
        </p:txBody>
      </p:sp>
    </p:spTree>
    <p:extLst>
      <p:ext uri="{BB962C8B-B14F-4D97-AF65-F5344CB8AC3E}">
        <p14:creationId xmlns:p14="http://schemas.microsoft.com/office/powerpoint/2010/main" val="93320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Модели передачи данных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636912"/>
            <a:ext cx="8496300" cy="2808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708920"/>
            <a:ext cx="813690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Потоковая модель</a:t>
            </a:r>
          </a:p>
          <a:p>
            <a:pPr marL="720000"/>
            <a:r>
              <a:rPr lang="ru-RU" sz="2200" dirty="0">
                <a:latin typeface="Arial" pitchFamily="34" charset="0"/>
                <a:cs typeface="Arial" pitchFamily="34" charset="0"/>
              </a:rPr>
              <a:t>операции приема/передачи не интересуются содержимым данных и их происхождением, данные не структурируются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Модель сообщений</a:t>
            </a:r>
          </a:p>
          <a:p>
            <a:pPr marL="720000"/>
            <a:r>
              <a:rPr lang="ru-RU" sz="2200" dirty="0">
                <a:latin typeface="Arial" pitchFamily="34" charset="0"/>
                <a:cs typeface="Arial" pitchFamily="34" charset="0"/>
              </a:rPr>
              <a:t>на передаваемые данные накладывается определенная 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187956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Потоковая модель - </a:t>
            </a:r>
            <a:r>
              <a:rPr lang="en-US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pipe</a:t>
            </a:r>
            <a:endParaRPr lang="ru-RU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636912"/>
            <a:ext cx="8496300" cy="2808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8576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42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Потоковая модель - </a:t>
            </a:r>
            <a:r>
              <a:rPr lang="en-US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pipe</a:t>
            </a:r>
            <a:endParaRPr lang="ru-RU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708920"/>
            <a:ext cx="8496300" cy="2808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645024"/>
            <a:ext cx="5760640" cy="72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611640" y="27809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11640" y="4653216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956456" y="3645024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645024"/>
            <a:ext cx="2160240" cy="720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0" idx="5"/>
            <a:endCxn id="3" idx="1"/>
          </p:cNvCxnSpPr>
          <p:nvPr/>
        </p:nvCxnSpPr>
        <p:spPr>
          <a:xfrm>
            <a:off x="1226198" y="3395486"/>
            <a:ext cx="465482" cy="6095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36450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байт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3645024"/>
            <a:ext cx="1440160" cy="720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31" idx="7"/>
            <a:endCxn id="36" idx="1"/>
          </p:cNvCxnSpPr>
          <p:nvPr/>
        </p:nvCxnSpPr>
        <p:spPr>
          <a:xfrm flipV="1">
            <a:off x="1226198" y="4005024"/>
            <a:ext cx="465482" cy="7536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03648" y="45613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10 байт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91680" y="3645024"/>
            <a:ext cx="720080" cy="720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11560" y="36450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байт</a:t>
            </a:r>
          </a:p>
        </p:txBody>
      </p:sp>
      <p:cxnSp>
        <p:nvCxnSpPr>
          <p:cNvPr id="44" name="Прямая со стрелкой 43"/>
          <p:cNvCxnSpPr>
            <a:stCxn id="2" idx="3"/>
            <a:endCxn id="32" idx="2"/>
          </p:cNvCxnSpPr>
          <p:nvPr/>
        </p:nvCxnSpPr>
        <p:spPr>
          <a:xfrm>
            <a:off x="7452320" y="4005024"/>
            <a:ext cx="5041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38239" y="324159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байт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80312" y="326523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5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байт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51920" y="3645024"/>
            <a:ext cx="3600400" cy="720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99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9376 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3628 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5763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0" grpId="0" animBg="1"/>
      <p:bldP spid="31" grpId="0" animBg="1"/>
      <p:bldP spid="32" grpId="0" animBg="1"/>
      <p:bldP spid="3" grpId="0" animBg="1"/>
      <p:bldP spid="3" grpId="1" animBg="1"/>
      <p:bldP spid="3" grpId="2" animBg="1"/>
      <p:bldP spid="6" grpId="0" build="allAtOnce"/>
      <p:bldP spid="36" grpId="0" animBg="1"/>
      <p:bldP spid="36" grpId="1" animBg="1"/>
      <p:bldP spid="36" grpId="2" animBg="1"/>
      <p:bldP spid="41" grpId="0"/>
      <p:bldP spid="41" grpId="1"/>
      <p:bldP spid="42" grpId="0" animBg="1"/>
      <p:bldP spid="42" grpId="1" animBg="1"/>
      <p:bldP spid="42" grpId="2" animBg="1"/>
      <p:bldP spid="45" grpId="0"/>
      <p:bldP spid="45" grpId="1"/>
      <p:bldP spid="48" grpId="0"/>
      <p:bldP spid="48" grpId="1"/>
      <p:bldP spid="49" grpId="0"/>
      <p:bldP spid="49" grpId="1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Потоковая модель - </a:t>
            </a:r>
            <a:r>
              <a:rPr lang="en-US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FIFO</a:t>
            </a:r>
            <a:endParaRPr lang="ru-RU" sz="28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708920"/>
            <a:ext cx="8496300" cy="2808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645024"/>
            <a:ext cx="5760640" cy="72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611640" y="27809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11640" y="4653216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956456" y="3645024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0901" y="2942490"/>
            <a:ext cx="1042987" cy="3968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91680" y="3339365"/>
            <a:ext cx="359221" cy="3056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012160" y="2960117"/>
            <a:ext cx="1042987" cy="3968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конец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055147" y="3356992"/>
            <a:ext cx="397173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1481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340768"/>
            <a:ext cx="8496300" cy="978148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Особенности канальных средств связи</a:t>
            </a:r>
          </a:p>
          <a:p>
            <a:pPr algn="ctr">
              <a:defRPr/>
            </a:pPr>
            <a:r>
              <a:rPr lang="ru-RU" sz="28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Модель сообщений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708920"/>
            <a:ext cx="8496300" cy="2808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645024"/>
            <a:ext cx="5760640" cy="72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611640" y="27809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11640" y="4653216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956456" y="3645024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645024"/>
            <a:ext cx="2160240" cy="720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m0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>
            <a:stCxn id="30" idx="5"/>
            <a:endCxn id="3" idx="1"/>
          </p:cNvCxnSpPr>
          <p:nvPr/>
        </p:nvCxnSpPr>
        <p:spPr>
          <a:xfrm>
            <a:off x="1226198" y="3395486"/>
            <a:ext cx="465482" cy="6095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36450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3645024"/>
            <a:ext cx="1440160" cy="720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>
            <a:stCxn id="31" idx="7"/>
            <a:endCxn id="36" idx="1"/>
          </p:cNvCxnSpPr>
          <p:nvPr/>
        </p:nvCxnSpPr>
        <p:spPr>
          <a:xfrm flipV="1">
            <a:off x="1226198" y="4005024"/>
            <a:ext cx="465482" cy="7536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03648" y="45613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91680" y="3645024"/>
            <a:ext cx="720080" cy="720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36450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>
            <a:stCxn id="2" idx="3"/>
            <a:endCxn id="32" idx="2"/>
          </p:cNvCxnSpPr>
          <p:nvPr/>
        </p:nvCxnSpPr>
        <p:spPr>
          <a:xfrm>
            <a:off x="7452320" y="4005024"/>
            <a:ext cx="5041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38239" y="324159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32129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319323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0167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9376 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3628 2.5925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5763 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2.22222E-6 L 0.47256 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3 2.22222E-6 L 0.39375 2.22222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2.22222E-6 L 0.55138 2.22222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0" grpId="0" animBg="1"/>
      <p:bldP spid="31" grpId="0" animBg="1"/>
      <p:bldP spid="32" grpId="0" animBg="1"/>
      <p:bldP spid="3" grpId="0" animBg="1"/>
      <p:bldP spid="3" grpId="1" animBg="1"/>
      <p:bldP spid="3" grpId="2" animBg="1"/>
      <p:bldP spid="6" grpId="0" build="allAtOnce"/>
      <p:bldP spid="36" grpId="0" animBg="1"/>
      <p:bldP spid="36" grpId="1" animBg="1"/>
      <p:bldP spid="36" grpId="2" animBg="1"/>
      <p:bldP spid="36" grpId="3" animBg="1"/>
      <p:bldP spid="41" grpId="0"/>
      <p:bldP spid="41" grpId="1"/>
      <p:bldP spid="42" grpId="0" animBg="1"/>
      <p:bldP spid="42" grpId="1" animBg="1"/>
      <p:bldP spid="42" grpId="2" animBg="1"/>
      <p:bldP spid="42" grpId="3" animBg="1"/>
      <p:bldP spid="42" grpId="4" animBg="1"/>
      <p:bldP spid="45" grpId="0"/>
      <p:bldP spid="45" grpId="1"/>
      <p:bldP spid="48" grpId="0"/>
      <p:bldP spid="48" grpId="1"/>
      <p:bldP spid="49" grpId="0"/>
      <p:bldP spid="49" grpId="1"/>
      <p:bldP spid="24" grpId="0"/>
      <p:bldP spid="2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44274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Надежность средств связи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420888"/>
            <a:ext cx="8496300" cy="25922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36912"/>
            <a:ext cx="7992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Средство связи считается надежным, если: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Нет потери информации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Нет повреждения информации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Нет нарушения порядка поступления информации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 появляется лишняя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821571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44274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Как завершается связь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492896"/>
            <a:ext cx="8496300" cy="2520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70892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Нужны ли специальные действия для прекращения использования средства связи?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влияет прекращение использования средства связи одним процессом на поведение других участников взаимодействия? </a:t>
            </a:r>
          </a:p>
        </p:txBody>
      </p:sp>
    </p:spTree>
    <p:extLst>
      <p:ext uri="{BB962C8B-B14F-4D97-AF65-F5344CB8AC3E}">
        <p14:creationId xmlns:p14="http://schemas.microsoft.com/office/powerpoint/2010/main" val="240158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412776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15616" y="3938116"/>
            <a:ext cx="176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A=A+B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115616" y="4285778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C=A+C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116013" y="1980728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116013" y="2750666"/>
            <a:ext cx="262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116013" y="3565053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115616" y="4622328"/>
            <a:ext cx="226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Вывести массив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115616" y="5006503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вывода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115616" y="3571403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115616" y="3145953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115616" y="2750666"/>
            <a:ext cx="262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08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51 " pathEditMode="relative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6273 " pathEditMode="relative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459 -0.05255 " pathEditMode="relative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3600" b="1" dirty="0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4861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Кооперация процессов и основные аспекты ее логической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28224875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980728"/>
            <a:ext cx="8496300" cy="51125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4213" y="281597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6263" y="3933056"/>
            <a:ext cx="284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335713" y="4244206"/>
            <a:ext cx="1763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A=A+B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42988" y="4509120"/>
            <a:ext cx="1908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C=A+C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84213" y="3068390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4213" y="3357315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массив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82625" y="3644652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84213" y="4221088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55650" y="123324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759450" y="1196727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latin typeface="Arial" pitchFamily="34" charset="0"/>
                <a:cs typeface="Arial" pitchFamily="34" charset="0"/>
              </a:rPr>
              <a:t>Процесс </a:t>
            </a:r>
            <a:r>
              <a:rPr lang="en-US" sz="2400">
                <a:latin typeface="Arial" pitchFamily="34" charset="0"/>
                <a:cs typeface="Arial" pitchFamily="34" charset="0"/>
              </a:rPr>
              <a:t>2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794375" y="281597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ввода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55650" y="184442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процесса 2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55650" y="2515940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общей памяти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5795963" y="206032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общей памяти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257550" y="195237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240088" y="2420690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240088" y="4352851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240088" y="4676701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1008063" y="4761533"/>
            <a:ext cx="1979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Вывести массив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900113" y="5063158"/>
            <a:ext cx="215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вывода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50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6806 " pathEditMode="relative" ptsTypes="AA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3681 " pathEditMode="relative" ptsTypes="AA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3681 " pathEditMode="relative" ptsTypes="AA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3681 " pathEditMode="relative" ptsTypes="AA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4722 " pathEditMode="relative" ptsTypes="AA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35" grpId="0"/>
      <p:bldP spid="36" grpId="0"/>
      <p:bldP spid="36" grpId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755860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95820" y="25649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поезд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1287808" y="2855513"/>
            <a:ext cx="216024" cy="1242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4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45677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8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2.59259E-6 L 0.50087 0.01389 L 0.52917 0.04028 C 0.54514 0.05231 0.55139 0.08565 0.55139 0.10416 C 0.55139 0.12523 0.54601 0.15532 0.53004 0.16736 L 0.50174 0.19884 L 0.45677 0.2101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21018 L 0.27743 0.2113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2349 0.01273 L 0.21615 0.02407 L 0.20382 0.04166 C 0.18802 0.05393 0.18125 0.08912 0.18125 0.10833 C 0.18125 0.13009 0.18334 0.15139 0.19914 0.16365 L 0.23212 0.19745 L 0.27466 0.21273 " pathEditMode="relative" rAng="0" ptsTypes="FAAffFAF">
                                      <p:cBhvr>
                                        <p:cTn id="51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3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75608 2.5925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7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1" grpId="0"/>
      <p:bldP spid="45" grpId="0"/>
      <p:bldP spid="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55860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5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13403 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2.59259E-6 L 0.26789 -0.1048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89 -0.10486 L 0.44115 -0.104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15 -0.10486 L 0.59861 2.59259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61 2.59259E-6 L 0.75608 2.59259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860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712" y="33471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поезд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891764" y="3231433"/>
            <a:ext cx="216024" cy="1242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2771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1884" y="2773429"/>
            <a:ext cx="144016" cy="1440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35980" y="24208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12395" y="2058492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2204" y="20746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32324" y="2420886"/>
            <a:ext cx="144016" cy="14401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0436" y="2773429"/>
            <a:ext cx="144016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44492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39836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01135" y="32129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67413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9967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1610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55860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83852" y="19168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склады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83852" y="2224609"/>
            <a:ext cx="288032" cy="4843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1924" y="2224609"/>
            <a:ext cx="432048" cy="196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F765D-D20F-474B-A44F-401F1F8FBD3B}"/>
              </a:ext>
            </a:extLst>
          </p:cNvPr>
          <p:cNvSpPr txBox="1"/>
          <p:nvPr/>
        </p:nvSpPr>
        <p:spPr>
          <a:xfrm>
            <a:off x="423712" y="33471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поезд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B16E457-0759-4A2C-8479-E306562B50D5}"/>
              </a:ext>
            </a:extLst>
          </p:cNvPr>
          <p:cNvCxnSpPr/>
          <p:nvPr/>
        </p:nvCxnSpPr>
        <p:spPr>
          <a:xfrm flipH="1">
            <a:off x="891764" y="3231433"/>
            <a:ext cx="216024" cy="1242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60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59259E-6 L 0.04739 2.59259E-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2.59259E-6 L 0.09462 2.5925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2.59259E-6 L 0.33872 2.59259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63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2 2.59259E-6 L 0.45677 2.59259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8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2.59259E-6 L 0.50087 0.01389 L 0.52917 0.04028 C 0.54514 0.05231 0.55139 0.08565 0.55139 0.10416 C 0.55139 0.12523 0.54601 0.15532 0.53004 0.16736 L 0.50174 0.19884 L 0.45677 0.21018 " pathEditMode="relative" rAng="0" ptsTypes="FAffFAF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21018 L 0.43316 0.21018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21018 L 0.37014 0.2101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35" presetClass="pat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21018 L 0.30712 0.21018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35" presetClass="pat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0.21018 L 0.2757 0.21018 " pathEditMode="relative" rAng="0" ptsTypes="AA">
                                      <p:cBhvr>
                                        <p:cTn id="9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750"/>
                            </p:stCondLst>
                            <p:childTnLst>
                              <p:par>
                                <p:cTn id="92" presetID="5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2349 0.01273 L 0.21615 0.02407 L 0.20382 0.04166 C 0.18802 0.05393 0.18125 0.08912 0.18125 0.10833 C 0.18125 0.13009 0.18334 0.15139 0.19914 0.16365 L 0.23212 0.19745 L 0.27466 0.21273 " pathEditMode="relative" rAng="0" ptsTypes="FAAffFAF">
                                      <p:cBhvr>
                                        <p:cTn id="93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750"/>
                            </p:stCondLst>
                            <p:childTnLst>
                              <p:par>
                                <p:cTn id="95" presetID="63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33872 2.59259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250"/>
                            </p:stCondLst>
                            <p:childTnLst>
                              <p:par>
                                <p:cTn id="9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9" presetID="63" presetClass="path" presetSubtype="0" fill="hold" grpId="16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33872 2.59259E-6 L 0.63802 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2" presetID="19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400"/>
                            </p:stCondLst>
                            <p:childTnLst>
                              <p:par>
                                <p:cTn id="118" presetID="63" presetClass="pat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02 2.59259E-6 L 0.69306 2.59259E-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2" presetID="63" presetClass="path" presetSubtype="0" accel="4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06 2.59259E-6 L 0.75608 2.59259E-6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0" grpId="15" animBg="1"/>
      <p:bldP spid="40" grpId="16" animBg="1"/>
      <p:bldP spid="40" grpId="17" animBg="1"/>
      <p:bldP spid="40" grpId="18" animBg="1"/>
      <p:bldP spid="40" grpId="19" animBg="1"/>
      <p:bldP spid="40" grpId="20" animBg="1"/>
      <p:bldP spid="2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1884" y="2773429"/>
            <a:ext cx="144016" cy="1440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35980" y="24208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12395" y="2058492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2204" y="20746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32324" y="2420886"/>
            <a:ext cx="144016" cy="14401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0436" y="2773429"/>
            <a:ext cx="144016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44492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39836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01135" y="32129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67413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9967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1610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55860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83852" y="19168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склады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83852" y="2224609"/>
            <a:ext cx="288032" cy="4843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1924" y="2224609"/>
            <a:ext cx="432048" cy="196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F765D-D20F-474B-A44F-401F1F8FBD3B}"/>
              </a:ext>
            </a:extLst>
          </p:cNvPr>
          <p:cNvSpPr txBox="1"/>
          <p:nvPr/>
        </p:nvSpPr>
        <p:spPr>
          <a:xfrm>
            <a:off x="423712" y="33471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поезд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B16E457-0759-4A2C-8479-E306562B50D5}"/>
              </a:ext>
            </a:extLst>
          </p:cNvPr>
          <p:cNvCxnSpPr/>
          <p:nvPr/>
        </p:nvCxnSpPr>
        <p:spPr>
          <a:xfrm flipH="1">
            <a:off x="891764" y="3231433"/>
            <a:ext cx="216024" cy="1242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C7FF76-FEA7-44DF-BDB8-FA9972EF5F03}"/>
              </a:ext>
            </a:extLst>
          </p:cNvPr>
          <p:cNvSpPr txBox="1"/>
          <p:nvPr/>
        </p:nvSpPr>
        <p:spPr>
          <a:xfrm>
            <a:off x="686842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Процесс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FA08FB-1753-4368-A6F1-8FD97A6A1C84}"/>
              </a:ext>
            </a:extLst>
          </p:cNvPr>
          <p:cNvSpPr txBox="1"/>
          <p:nvPr/>
        </p:nvSpPr>
        <p:spPr>
          <a:xfrm>
            <a:off x="747748" y="400506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Исполняемый код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005FB3-A3DB-4334-B0F6-74E6237C5C96}"/>
              </a:ext>
            </a:extLst>
          </p:cNvPr>
          <p:cNvSpPr txBox="1"/>
          <p:nvPr/>
        </p:nvSpPr>
        <p:spPr>
          <a:xfrm>
            <a:off x="3628068" y="256490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Условный переход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444D7F3-04E6-4402-97CC-E6861837F7B7}"/>
              </a:ext>
            </a:extLst>
          </p:cNvPr>
          <p:cNvCxnSpPr/>
          <p:nvPr/>
        </p:nvCxnSpPr>
        <p:spPr>
          <a:xfrm flipH="1">
            <a:off x="2655960" y="2718791"/>
            <a:ext cx="972108" cy="278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BE22A6E-1DEB-475F-B8BB-9DFFE84A025D}"/>
              </a:ext>
            </a:extLst>
          </p:cNvPr>
          <p:cNvCxnSpPr/>
          <p:nvPr/>
        </p:nvCxnSpPr>
        <p:spPr>
          <a:xfrm>
            <a:off x="4996220" y="2845437"/>
            <a:ext cx="360040" cy="151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4831654-83B9-41CF-857D-B95489D1B2A8}"/>
              </a:ext>
            </a:extLst>
          </p:cNvPr>
          <p:cNvSpPr txBox="1"/>
          <p:nvPr/>
        </p:nvSpPr>
        <p:spPr>
          <a:xfrm>
            <a:off x="387708" y="33569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Регистры и данные в стеке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ECC153-FAC5-4B04-9A1F-494A06DD7D7A}"/>
              </a:ext>
            </a:extLst>
          </p:cNvPr>
          <p:cNvSpPr txBox="1"/>
          <p:nvPr/>
        </p:nvSpPr>
        <p:spPr>
          <a:xfrm>
            <a:off x="855760" y="1916832"/>
            <a:ext cx="24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Данные вне стека и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I/O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eck 36">
            <a:extLst>
              <a:ext uri="{FF2B5EF4-FFF2-40B4-BE49-F238E27FC236}">
                <a16:creationId xmlns:a16="http://schemas.microsoft.com/office/drawing/2014/main" id="{F4D1210E-9CDC-4B39-A291-4E611A511F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528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Вычислительная система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21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34" grpId="0" animBg="1"/>
      <p:bldP spid="32" grpId="0"/>
      <p:bldP spid="35" grpId="0"/>
      <p:bldP spid="36" grpId="0"/>
      <p:bldP spid="38" grpId="0"/>
      <p:bldP spid="42" grpId="0"/>
      <p:bldP spid="43" grpId="0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1764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1924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068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1924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244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076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148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Дуга 36"/>
          <p:cNvSpPr/>
          <p:nvPr/>
        </p:nvSpPr>
        <p:spPr>
          <a:xfrm rot="10800000">
            <a:off x="2835980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7788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1884" y="2773429"/>
            <a:ext cx="144016" cy="1440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35980" y="24208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2395" y="2058492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2204" y="20746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2324" y="2420886"/>
            <a:ext cx="144016" cy="14401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0436" y="2773429"/>
            <a:ext cx="144016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44492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39836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01135" y="32129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67413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967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16100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748" y="400506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Исполняемый код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331924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5760" y="1916832"/>
            <a:ext cx="249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Данные вне стека и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I/O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83852" y="2224609"/>
            <a:ext cx="288032" cy="4843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1924" y="2224609"/>
            <a:ext cx="432048" cy="196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Вычислительная система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068" y="256490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Условный переход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996220" y="2845437"/>
            <a:ext cx="360040" cy="151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1"/>
          </p:cNvCxnSpPr>
          <p:nvPr/>
        </p:nvCxnSpPr>
        <p:spPr>
          <a:xfrm flipH="1">
            <a:off x="2655960" y="2718791"/>
            <a:ext cx="972108" cy="278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708" y="33569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Регистры и данные в стеке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891764" y="3212974"/>
            <a:ext cx="216024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6842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41920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59259E-6 L 0.04739 2.59259E-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2.59259E-6 L 0.09462 2.5925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2.59259E-6 L 0.33872 2.59259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63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2 2.59259E-6 L 0.45677 2.59259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8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2.59259E-6 L 0.50087 0.01389 L 0.52917 0.04028 C 0.54514 0.05231 0.55139 0.08565 0.55139 0.10416 C 0.55139 0.12523 0.54601 0.15532 0.53004 0.16736 L 0.50174 0.19884 L 0.45677 0.21018 " pathEditMode="relative" rAng="0" ptsTypes="FAffFAF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21018 L 0.43316 0.21018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35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21018 L 0.37014 0.2101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35" presetClass="pat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21018 L 0.30712 0.21018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35" presetClass="pat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0.21018 L 0.2757 0.21018 " pathEditMode="relative" rAng="0" ptsTypes="AA">
                                      <p:cBhvr>
                                        <p:cTn id="9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5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2349 0.01273 L 0.21615 0.02407 L 0.20382 0.04166 C 0.18802 0.05393 0.18125 0.08912 0.18125 0.10833 C 0.18125 0.13009 0.18334 0.15139 0.19914 0.16365 L 0.23212 0.19745 L 0.27466 0.21273 " pathEditMode="relative" rAng="0" ptsTypes="FAAffFAF">
                                      <p:cBhvr>
                                        <p:cTn id="93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63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33872 2.59259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63" presetClass="path" presetSubtype="0" fill="hold" grpId="16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33872 2.59259E-6 L 0.63802 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650"/>
                            </p:stCondLst>
                            <p:childTnLst>
                              <p:par>
                                <p:cTn id="112" presetID="19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150"/>
                            </p:stCondLst>
                            <p:childTnLst>
                              <p:par>
                                <p:cTn id="118" presetID="63" presetClass="pat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02 2.59259E-6 L 0.69306 2.59259E-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650"/>
                            </p:stCondLst>
                            <p:childTnLst>
                              <p:par>
                                <p:cTn id="12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150"/>
                            </p:stCondLst>
                            <p:childTnLst>
                              <p:par>
                                <p:cTn id="132" presetID="63" presetClass="path" presetSubtype="0" accel="4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06 2.59259E-6 L 0.75608 2.59259E-6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0" grpId="15" animBg="1"/>
      <p:bldP spid="40" grpId="16" animBg="1"/>
      <p:bldP spid="40" grpId="17" animBg="1"/>
      <p:bldP spid="40" grpId="18" animBg="1"/>
      <p:bldP spid="40" grpId="19" animBg="1"/>
      <p:bldP spid="40" grpId="20" animBg="1"/>
      <p:bldP spid="2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4172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2407" y="3068958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2567" y="2348878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28711" y="2348878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2567" y="3068958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2887" y="2348878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0719" y="4509118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48791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36623" y="3068958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8431" y="299695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2527" y="2773429"/>
            <a:ext cx="144016" cy="1440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36623" y="24208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13038" y="2058492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52847" y="20746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32967" y="2420886"/>
            <a:ext cx="144016" cy="14401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1079" y="2773429"/>
            <a:ext cx="144016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45135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40479" y="277342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01778" y="321297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68056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313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16743" y="422108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56503" y="40074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рельсы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332567" y="3933056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84495" y="19168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склады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84495" y="2224609"/>
            <a:ext cx="288032" cy="4843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2567" y="2224609"/>
            <a:ext cx="432048" cy="196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Игрушечная железная дорога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64815" y="2276870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CFFED2-54D3-4EFF-B19F-586E085AA40F}"/>
              </a:ext>
            </a:extLst>
          </p:cNvPr>
          <p:cNvSpPr txBox="1"/>
          <p:nvPr/>
        </p:nvSpPr>
        <p:spPr>
          <a:xfrm>
            <a:off x="423712" y="334711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поезд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985CA05-14B9-47C8-9F29-E821514BAD9A}"/>
              </a:ext>
            </a:extLst>
          </p:cNvPr>
          <p:cNvCxnSpPr/>
          <p:nvPr/>
        </p:nvCxnSpPr>
        <p:spPr>
          <a:xfrm flipH="1">
            <a:off x="891764" y="3231433"/>
            <a:ext cx="216024" cy="12426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78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59259E-6 L 0.04739 2.59259E-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2.59259E-6 L 0.09462 2.5925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2.59259E-6 L 0.33872 2.59259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03178 0.00023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2 2.59259E-6 L 0.45677 2.59259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8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2.59259E-6 L 0.50087 0.01389 L 0.52917 0.04028 C 0.54514 0.05231 0.55139 0.08565 0.55139 0.10416 C 0.55139 0.12523 0.54601 0.15532 0.53004 0.16736 L 0.50174 0.19884 L 0.45677 0.21018 " pathEditMode="relative" rAng="0" ptsTypes="FAffFAF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21018 L 0.43316 0.21018 " pathEditMode="relative" rAng="0" ptsTypes="AA">
                                      <p:cBhvr>
                                        <p:cTn id="7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0023 L 0.0632 0.00023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0.00023 L 0.14185 0.0525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35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21018 L 0.37014 0.2101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5 0.05255 L 0.22066 0.10509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0.10509 L 0.26007 0.10509 " pathEditMode="relative" rAng="0" ptsTypes="AA">
                                      <p:cBhvr>
                                        <p:cTn id="122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350"/>
                            </p:stCondLst>
                            <p:childTnLst>
                              <p:par>
                                <p:cTn id="1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850"/>
                            </p:stCondLst>
                            <p:childTnLst>
                              <p:par>
                                <p:cTn id="130" presetID="35" presetClass="pat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21018 L 0.30712 0.2101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850"/>
                            </p:stCondLst>
                            <p:childTnLst>
                              <p:par>
                                <p:cTn id="13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350"/>
                            </p:stCondLst>
                            <p:childTnLst>
                              <p:par>
                                <p:cTn id="139" presetID="63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0.10509 L 0.31511 0.1050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850"/>
                            </p:stCondLst>
                            <p:childTnLst>
                              <p:par>
                                <p:cTn id="1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A7AF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A7AF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350"/>
                            </p:stCondLst>
                            <p:childTnLst>
                              <p:par>
                                <p:cTn id="148" presetID="35" presetClass="pat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0.21018 L 0.2757 0.21018 " pathEditMode="relative" rAng="0" ptsTypes="AA">
                                      <p:cBhvr>
                                        <p:cTn id="14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1" presetID="5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2349 0.01273 L 0.21615 0.02407 L 0.20382 0.04166 C 0.18802 0.05393 0.18125 0.08912 0.18125 0.10833 C 0.18125 0.13009 0.18334 0.15139 0.19914 0.16365 L 0.23212 0.19745 L 0.27466 0.21273 " pathEditMode="relative" rAng="0" ptsTypes="FAAffFAF">
                                      <p:cBhvr>
                                        <p:cTn id="152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54" presetID="63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33872 2.59259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100"/>
                            </p:stCondLst>
                            <p:childTnLst>
                              <p:par>
                                <p:cTn id="1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68" presetID="63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1 0.10509 L 0.37813 0.10509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100"/>
                            </p:stCondLst>
                            <p:childTnLst>
                              <p:par>
                                <p:cTn id="171" presetID="63" presetClass="path" presetSubtype="0" fill="hold" grpId="16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33872 2.59259E-6 L 0.63802 2.59259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4" presetID="19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80" presetID="63" presetClass="pat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02 2.59259E-6 L 0.69306 2.59259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8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94" presetID="63" presetClass="path" presetSubtype="0" accel="4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06 -3.7037E-6 L 0.74115 -3.7037E-6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0" grpId="15" animBg="1"/>
      <p:bldP spid="40" grpId="16" animBg="1"/>
      <p:bldP spid="40" grpId="17" animBg="1"/>
      <p:bldP spid="40" grpId="18" animBg="1"/>
      <p:bldP spid="40" grpId="19" animBg="1"/>
      <p:bldP spid="40" grpId="20" animBg="1"/>
      <p:bldP spid="2" grpId="0" animBg="1"/>
      <p:bldP spid="19" grpId="0" animBg="1"/>
      <p:bldP spid="20" grpId="0" animBg="1"/>
      <p:bldP spid="21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 rot="10800000">
            <a:off x="323529" y="1628799"/>
            <a:ext cx="8496300" cy="41764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63500" cmpd="dbl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9592" y="3059666"/>
            <a:ext cx="144016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339752" y="2339586"/>
            <a:ext cx="1296144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35896" y="2339586"/>
            <a:ext cx="1584176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3059666"/>
            <a:ext cx="5760640" cy="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2339586"/>
            <a:ext cx="1440160" cy="720080"/>
          </a:xfrm>
          <a:prstGeom prst="line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4" y="4499826"/>
            <a:ext cx="1548000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355976" y="3059666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0800000">
            <a:off x="2843808" y="3059666"/>
            <a:ext cx="1872208" cy="1440160"/>
          </a:xfrm>
          <a:prstGeom prst="arc">
            <a:avLst>
              <a:gd name="adj1" fmla="val 16200000"/>
              <a:gd name="adj2" fmla="val 5708336"/>
            </a:avLst>
          </a:prstGeom>
          <a:ln w="63500" cmpd="dbl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2987658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764137"/>
            <a:ext cx="144016" cy="14401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411594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20223" y="2049200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206538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411594"/>
            <a:ext cx="144016" cy="14401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2764137"/>
            <a:ext cx="144016" cy="14401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52320" y="2764137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2764137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08963" y="320368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75241" y="4211794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7498" y="4211794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4211794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2267578"/>
            <a:ext cx="144016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339752" y="3923764"/>
            <a:ext cx="43204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76746" y="35181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Регистры и данные в стеке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576" y="400680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Исполняемый код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691680" y="2215317"/>
            <a:ext cx="288032" cy="4843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339752" y="2215317"/>
            <a:ext cx="432048" cy="196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91680" y="19075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Данные вне стека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5896" y="255561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Условный переход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663788" y="2709499"/>
            <a:ext cx="972108" cy="2781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04048" y="2836145"/>
            <a:ext cx="360040" cy="151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364239" y="3131674"/>
            <a:ext cx="351777" cy="386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03132" y="1702151"/>
            <a:ext cx="298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Регистры и данные в стеке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39058" y="2065382"/>
            <a:ext cx="0" cy="149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76256" y="51479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</a:t>
            </a:r>
          </a:p>
        </p:txBody>
      </p:sp>
      <p:sp>
        <p:nvSpPr>
          <p:cNvPr id="51" name="Rechteck 36"/>
          <p:cNvSpPr>
            <a:spLocks noChangeArrowheads="1"/>
          </p:cNvSpPr>
          <p:nvPr/>
        </p:nvSpPr>
        <p:spPr bwMode="gray">
          <a:xfrm>
            <a:off x="323850" y="866676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Вычислительная система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583412-E97A-4D89-9A01-690519CB7B5D}"/>
              </a:ext>
            </a:extLst>
          </p:cNvPr>
          <p:cNvSpPr txBox="1"/>
          <p:nvPr/>
        </p:nvSpPr>
        <p:spPr>
          <a:xfrm>
            <a:off x="387708" y="33569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Регистры и данные в стеке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656E97F2-31B9-4E79-9FE8-77D478D5A37E}"/>
              </a:ext>
            </a:extLst>
          </p:cNvPr>
          <p:cNvCxnSpPr/>
          <p:nvPr/>
        </p:nvCxnSpPr>
        <p:spPr>
          <a:xfrm flipV="1">
            <a:off x="891764" y="3212974"/>
            <a:ext cx="216024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90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59259E-6 L 0.04739 2.59259E-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FB1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2.59259E-6 L 0.09462 2.5925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2.59259E-6 L 0.33872 2.59259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03178 0.00023 " pathEditMode="relative" rAng="0" ptsTypes="AA">
                                      <p:cBhvr>
                                        <p:cTn id="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3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2 2.59259E-6 L 0.45677 2.59259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58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2.59259E-6 L 0.50087 0.01389 L 0.52917 0.04028 C 0.54514 0.05231 0.55139 0.08565 0.55139 0.10416 C 0.55139 0.12523 0.54601 0.15532 0.53004 0.16736 L 0.50174 0.19884 L 0.45677 0.21018 " pathEditMode="relative" rAng="0" ptsTypes="FAffFAF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21018 L 0.43316 0.21018 " pathEditMode="relative" rAng="0" ptsTypes="AA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0023 L 0.0632 0.00023 " pathEditMode="relative" rAng="0" ptsTypes="AA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0.00023 L 0.14185 0.05255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35" presetClass="pat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21018 L 0.37014 0.2101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250"/>
                            </p:stCondLst>
                            <p:childTnLst>
                              <p:par>
                                <p:cTn id="1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FA14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750"/>
                            </p:stCondLst>
                            <p:childTnLst>
                              <p:par>
                                <p:cTn id="137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5 0.05255 L 0.22066 0.1050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250"/>
                            </p:stCondLst>
                            <p:childTnLst>
                              <p:par>
                                <p:cTn id="140" presetID="63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0.10509 L 0.26007 0.10509 " pathEditMode="relative" rAng="0" ptsTypes="AA">
                                      <p:cBhvr>
                                        <p:cTn id="141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600"/>
                            </p:stCondLst>
                            <p:childTnLst>
                              <p:par>
                                <p:cTn id="14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100"/>
                            </p:stCondLst>
                            <p:childTnLst>
                              <p:par>
                                <p:cTn id="149" presetID="35" presetClass="pat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21018 L 0.30712 0.2101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8" presetID="63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0.10509 L 0.31511 0.10509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A7AF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A7AF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67" presetID="35" presetClass="pat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0.21018 L 0.2757 0.21018 " pathEditMode="relative" rAng="0" ptsTypes="AA">
                                      <p:cBhvr>
                                        <p:cTn id="1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850"/>
                            </p:stCondLst>
                            <p:childTnLst>
                              <p:par>
                                <p:cTn id="170" presetID="51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2349 0.01273 L 0.21615 0.02407 L 0.20382 0.04166 C 0.18802 0.05393 0.18125 0.08912 0.18125 0.10833 C 0.18125 0.13009 0.18334 0.15139 0.19914 0.16365 L 0.23212 0.19745 L 0.27466 0.21273 " pathEditMode="relative" rAng="0" ptsTypes="FAAffFAF">
                                      <p:cBhvr>
                                        <p:cTn id="171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850"/>
                            </p:stCondLst>
                            <p:childTnLst>
                              <p:par>
                                <p:cTn id="173" presetID="63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59259E-6 L 0.33872 2.59259E-6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350"/>
                            </p:stCondLst>
                            <p:childTnLst>
                              <p:par>
                                <p:cTn id="17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850"/>
                            </p:stCondLst>
                            <p:childTnLst>
                              <p:par>
                                <p:cTn id="187" presetID="63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1 0.10509 L 0.37813 0.10509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6350"/>
                            </p:stCondLst>
                            <p:childTnLst>
                              <p:par>
                                <p:cTn id="190" presetID="63" presetClass="path" presetSubtype="0" fill="hold" grpId="16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33872 2.59259E-6 L 0.63802 2.59259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3" presetID="19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63" presetClass="pat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02 2.59259E-6 L 0.69306 2.59259E-6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EED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3" presetID="63" presetClass="path" presetSubtype="0" accel="400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06 2.59259E-6 L 0.75608 2.59259E-6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6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0" grpId="15" animBg="1"/>
      <p:bldP spid="40" grpId="16" animBg="1"/>
      <p:bldP spid="40" grpId="17" animBg="1"/>
      <p:bldP spid="40" grpId="18" animBg="1"/>
      <p:bldP spid="40" grpId="19" animBg="1"/>
      <p:bldP spid="40" grpId="20" animBg="1"/>
      <p:bldP spid="2" grpId="0" animBg="1"/>
      <p:bldP spid="19" grpId="0" animBg="1"/>
      <p:bldP spid="20" grpId="0" animBg="1"/>
      <p:bldP spid="21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6" grpId="0"/>
      <p:bldP spid="36" grpId="1"/>
      <p:bldP spid="47" grpId="0"/>
      <p:bldP spid="47" grpId="1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251520" y="1268760"/>
            <a:ext cx="8640763" cy="45005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03487" y="1629123"/>
            <a:ext cx="2160588" cy="6826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Системный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контекст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503487" y="3213448"/>
            <a:ext cx="2160588" cy="68262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Регистровый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контекст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503487" y="4113560"/>
            <a:ext cx="2160588" cy="6826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</a:t>
            </a:r>
            <a:b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вне стека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507287" y="126876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3132387" y="2168873"/>
            <a:ext cx="2735263" cy="3059112"/>
          </a:xfrm>
          <a:prstGeom prst="roundRect">
            <a:avLst>
              <a:gd name="adj" fmla="val 16667"/>
            </a:avLst>
          </a:prstGeom>
          <a:solidFill>
            <a:schemeClr val="accent1">
              <a:alpha val="1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3311775" y="489778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Нить исполнения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5940675" y="2170460"/>
            <a:ext cx="2735262" cy="3059113"/>
          </a:xfrm>
          <a:prstGeom prst="roundRect">
            <a:avLst>
              <a:gd name="adj" fmla="val 16667"/>
            </a:avLst>
          </a:prstGeom>
          <a:solidFill>
            <a:schemeClr val="accent1">
              <a:alpha val="12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6154987" y="486921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Нить исполнения</a:t>
            </a: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6262937" y="2313335"/>
            <a:ext cx="2160588" cy="68262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Системный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контекст нити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6264525" y="3213448"/>
            <a:ext cx="2160587" cy="68262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Регистровый</a:t>
            </a:r>
            <a:b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контекст</a:t>
            </a:r>
          </a:p>
        </p:txBody>
      </p:sp>
      <p:sp>
        <p:nvSpPr>
          <p:cNvPr id="41" name="Rectangle 47"/>
          <p:cNvSpPr>
            <a:spLocks noChangeArrowheads="1"/>
          </p:cNvSpPr>
          <p:nvPr/>
        </p:nvSpPr>
        <p:spPr bwMode="auto">
          <a:xfrm>
            <a:off x="6264525" y="4148485"/>
            <a:ext cx="2160587" cy="68262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Стек</a:t>
            </a:r>
          </a:p>
        </p:txBody>
      </p:sp>
      <p:cxnSp>
        <p:nvCxnSpPr>
          <p:cNvPr id="42" name="AutoShape 48"/>
          <p:cNvCxnSpPr>
            <a:cxnSpLocks noChangeShapeType="1"/>
            <a:stCxn id="36" idx="2"/>
            <a:endCxn id="38" idx="2"/>
          </p:cNvCxnSpPr>
          <p:nvPr/>
        </p:nvCxnSpPr>
        <p:spPr bwMode="auto">
          <a:xfrm rot="5400000" flipH="1" flipV="1">
            <a:off x="5908131" y="3828604"/>
            <a:ext cx="28575" cy="2843213"/>
          </a:xfrm>
          <a:prstGeom prst="curvedConnector3">
            <a:avLst>
              <a:gd name="adj1" fmla="val -7944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3348287" y="5337523"/>
            <a:ext cx="176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parent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6658225" y="5337523"/>
            <a:ext cx="176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503487" y="3212976"/>
            <a:ext cx="2196108" cy="682625"/>
          </a:xfrm>
          <a:prstGeom prst="rect">
            <a:avLst/>
          </a:prstGeom>
          <a:gradFill>
            <a:gsLst>
              <a:gs pos="0">
                <a:srgbClr val="F58427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Регистровый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контекст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03487" y="2314327"/>
            <a:ext cx="2160588" cy="68262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Системный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контекст нити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503139" y="1628800"/>
            <a:ext cx="2196456" cy="136842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Системный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контекст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503488" y="4789044"/>
            <a:ext cx="2160587" cy="68262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Стек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03139" y="4104831"/>
            <a:ext cx="2160588" cy="136842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вне стека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Стек</a:t>
            </a:r>
          </a:p>
        </p:txBody>
      </p:sp>
    </p:spTree>
    <p:extLst>
      <p:ext uri="{BB962C8B-B14F-4D97-AF65-F5344CB8AC3E}">
        <p14:creationId xmlns:p14="http://schemas.microsoft.com/office/powerpoint/2010/main" val="115002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0.00277 L 0.31701 0.0027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1771 -0.1011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2083 0.0076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2" animBg="1"/>
      <p:bldP spid="19" grpId="0" animBg="1"/>
      <p:bldP spid="20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23" grpId="0" animBg="1"/>
      <p:bldP spid="23" grpId="1" animBg="1"/>
      <p:bldP spid="47" grpId="0" animBg="1"/>
      <p:bldP spid="47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причины объединения усилий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20162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Повышение скорости решения задач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1561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9168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26774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41987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9593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7200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14806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72412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30019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7625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45232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02838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4869160"/>
            <a:ext cx="1584176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cxnSp>
        <p:nvCxnSpPr>
          <p:cNvPr id="94" name="Прямая со стрелкой 93"/>
          <p:cNvCxnSpPr>
            <a:stCxn id="9" idx="0"/>
          </p:cNvCxnSpPr>
          <p:nvPr/>
        </p:nvCxnSpPr>
        <p:spPr>
          <a:xfrm flipV="1">
            <a:off x="4572000" y="4509120"/>
            <a:ext cx="322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64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575940" y="1124744"/>
            <a:ext cx="8027988" cy="5038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104953" y="1340644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67990" y="1412082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404615" y="2420144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68103" y="2709069"/>
            <a:ext cx="395287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1368103" y="2961482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1331590" y="3248819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331590" y="3501232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1296665" y="3788569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96553" y="4185444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3241353" y="2385219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H="1">
            <a:off x="3204840" y="2674144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3204840" y="2924969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 flipH="1">
            <a:off x="3168328" y="3212307"/>
            <a:ext cx="395287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3168328" y="3464719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 flipH="1">
            <a:off x="3131815" y="3753644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>
            <a:off x="3241353" y="4364832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flipH="1">
            <a:off x="3204840" y="4653757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3204840" y="4904582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 flipH="1">
            <a:off x="3168328" y="5193507"/>
            <a:ext cx="395287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3168328" y="5445919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H="1">
            <a:off x="3131815" y="5733257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50"/>
          <p:cNvSpPr>
            <a:spLocks noChangeShapeType="1"/>
          </p:cNvSpPr>
          <p:nvPr/>
        </p:nvSpPr>
        <p:spPr bwMode="auto">
          <a:xfrm>
            <a:off x="5149528" y="245665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 flipH="1">
            <a:off x="5113015" y="2745582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5113015" y="299640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flipH="1">
            <a:off x="5076503" y="3285332"/>
            <a:ext cx="395287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54"/>
          <p:cNvSpPr>
            <a:spLocks noChangeShapeType="1"/>
          </p:cNvSpPr>
          <p:nvPr/>
        </p:nvSpPr>
        <p:spPr bwMode="auto">
          <a:xfrm>
            <a:off x="5041578" y="353615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55"/>
          <p:cNvSpPr>
            <a:spLocks noChangeShapeType="1"/>
          </p:cNvSpPr>
          <p:nvPr/>
        </p:nvSpPr>
        <p:spPr bwMode="auto">
          <a:xfrm flipH="1">
            <a:off x="5039990" y="3825082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56"/>
          <p:cNvSpPr>
            <a:spLocks noChangeShapeType="1"/>
          </p:cNvSpPr>
          <p:nvPr/>
        </p:nvSpPr>
        <p:spPr bwMode="auto">
          <a:xfrm>
            <a:off x="7057703" y="245665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 flipH="1">
            <a:off x="7021190" y="2745582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7021190" y="299640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59"/>
          <p:cNvSpPr>
            <a:spLocks noChangeShapeType="1"/>
          </p:cNvSpPr>
          <p:nvPr/>
        </p:nvSpPr>
        <p:spPr bwMode="auto">
          <a:xfrm flipH="1">
            <a:off x="6984678" y="3285332"/>
            <a:ext cx="395287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>
            <a:off x="6984678" y="3536157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ine 61"/>
          <p:cNvSpPr>
            <a:spLocks noChangeShapeType="1"/>
          </p:cNvSpPr>
          <p:nvPr/>
        </p:nvSpPr>
        <p:spPr bwMode="auto">
          <a:xfrm flipH="1">
            <a:off x="6948165" y="3825082"/>
            <a:ext cx="395288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62"/>
          <p:cNvSpPr>
            <a:spLocks noChangeShapeType="1"/>
          </p:cNvSpPr>
          <p:nvPr/>
        </p:nvSpPr>
        <p:spPr bwMode="auto">
          <a:xfrm>
            <a:off x="5041578" y="4401344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 flipH="1">
            <a:off x="5005065" y="4690269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64"/>
          <p:cNvSpPr>
            <a:spLocks noChangeShapeType="1"/>
          </p:cNvSpPr>
          <p:nvPr/>
        </p:nvSpPr>
        <p:spPr bwMode="auto">
          <a:xfrm>
            <a:off x="5005065" y="4941094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 flipH="1">
            <a:off x="4968553" y="5228432"/>
            <a:ext cx="395287" cy="2524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66"/>
          <p:cNvSpPr>
            <a:spLocks noChangeShapeType="1"/>
          </p:cNvSpPr>
          <p:nvPr/>
        </p:nvSpPr>
        <p:spPr bwMode="auto">
          <a:xfrm>
            <a:off x="4968553" y="5480844"/>
            <a:ext cx="358775" cy="2889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67"/>
          <p:cNvSpPr>
            <a:spLocks noChangeShapeType="1"/>
          </p:cNvSpPr>
          <p:nvPr/>
        </p:nvSpPr>
        <p:spPr bwMode="auto">
          <a:xfrm flipH="1">
            <a:off x="4932040" y="5769769"/>
            <a:ext cx="395288" cy="25241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504503" y="1412082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2339653" y="1766143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260153" y="5228432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1" name="Text Box 73"/>
          <p:cNvSpPr txBox="1">
            <a:spLocks noChangeArrowheads="1"/>
          </p:cNvSpPr>
          <p:nvPr/>
        </p:nvSpPr>
        <p:spPr bwMode="auto">
          <a:xfrm>
            <a:off x="6229028" y="4083794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82" name="Text Box 74"/>
          <p:cNvSpPr txBox="1">
            <a:spLocks noChangeArrowheads="1"/>
          </p:cNvSpPr>
          <p:nvPr/>
        </p:nvSpPr>
        <p:spPr bwMode="auto">
          <a:xfrm>
            <a:off x="4824090" y="5120482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Готовность</a:t>
            </a:r>
          </a:p>
        </p:txBody>
      </p:sp>
      <p:sp>
        <p:nvSpPr>
          <p:cNvPr id="83" name="Text Box 76"/>
          <p:cNvSpPr txBox="1">
            <a:spLocks noChangeArrowheads="1"/>
          </p:cNvSpPr>
          <p:nvPr/>
        </p:nvSpPr>
        <p:spPr bwMode="auto">
          <a:xfrm>
            <a:off x="4284340" y="1916907"/>
            <a:ext cx="2339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Исполнение</a:t>
            </a:r>
          </a:p>
        </p:txBody>
      </p:sp>
      <p:sp>
        <p:nvSpPr>
          <p:cNvPr id="84" name="Text Box 78"/>
          <p:cNvSpPr txBox="1">
            <a:spLocks noChangeArrowheads="1"/>
          </p:cNvSpPr>
          <p:nvPr/>
        </p:nvSpPr>
        <p:spPr bwMode="auto">
          <a:xfrm>
            <a:off x="2339752" y="1766143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5" name="Text Box 79"/>
          <p:cNvSpPr txBox="1">
            <a:spLocks noChangeArrowheads="1"/>
          </p:cNvSpPr>
          <p:nvPr/>
        </p:nvSpPr>
        <p:spPr bwMode="auto">
          <a:xfrm>
            <a:off x="5147940" y="5120482"/>
            <a:ext cx="169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6" name="Text Box 80"/>
          <p:cNvSpPr txBox="1">
            <a:spLocks noChangeArrowheads="1"/>
          </p:cNvSpPr>
          <p:nvPr/>
        </p:nvSpPr>
        <p:spPr bwMode="auto">
          <a:xfrm>
            <a:off x="4176390" y="1916907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7" name="Text Box 82"/>
          <p:cNvSpPr txBox="1">
            <a:spLocks noChangeArrowheads="1"/>
          </p:cNvSpPr>
          <p:nvPr/>
        </p:nvSpPr>
        <p:spPr bwMode="auto">
          <a:xfrm>
            <a:off x="323528" y="4185444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431478" y="1412082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latin typeface="Arial" pitchFamily="34" charset="0"/>
                <a:cs typeface="Arial" pitchFamily="34" charset="0"/>
              </a:rPr>
              <a:t>Ожидание</a:t>
            </a: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4284340" y="1880394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2339653" y="1737519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360040" y="4191794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92" name="Text Box 89"/>
          <p:cNvSpPr txBox="1">
            <a:spLocks noChangeArrowheads="1"/>
          </p:cNvSpPr>
          <p:nvPr/>
        </p:nvSpPr>
        <p:spPr bwMode="auto">
          <a:xfrm rot="10800000" flipV="1">
            <a:off x="1223640" y="5228432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4824090" y="5120482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Закончила</a:t>
            </a:r>
            <a:b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360040" y="1420019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Закончил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 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54332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4" grpId="0"/>
      <p:bldP spid="34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6" grpId="2"/>
      <p:bldP spid="86" grpId="3"/>
      <p:bldP spid="87" grpId="0"/>
      <p:bldP spid="87" grpId="1"/>
      <p:bldP spid="88" grpId="0"/>
      <p:bldP spid="88" grpId="1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Нити исполнения (</a:t>
            </a:r>
            <a:r>
              <a:rPr kumimoji="0" lang="en-US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threads)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980728"/>
            <a:ext cx="8496300" cy="51125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684213" y="2530252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Ввести массив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76263" y="3717702"/>
            <a:ext cx="284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Ввести массив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335713" y="4497164"/>
            <a:ext cx="1763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A=A+B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042988" y="4914677"/>
            <a:ext cx="1908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C=A+C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84213" y="2782664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Ожидание ввода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84213" y="3071589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Ввести массив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82625" y="335892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Ожидание ввода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B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684213" y="400662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Ожидание ввода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C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755650" y="1161827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Нить 1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5759450" y="1125314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Нить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24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759450" y="2096864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Ожидание ввода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A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и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 B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755650" y="1773014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Создание нити 2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57550" y="1880964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3240088" y="2349277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3240088" y="4352702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3240088" y="4676552"/>
            <a:ext cx="2628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Переключение контекста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008063" y="5167089"/>
            <a:ext cx="1979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Вывести массив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900113" y="5468714"/>
            <a:ext cx="215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Ожидание вывода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7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2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  <p:sp>
        <p:nvSpPr>
          <p:cNvPr id="143363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5951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причины объединения усилий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20162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Повышение скорости решения задач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1561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9168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26774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41987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9593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7200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14806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72412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30019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87625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45232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02838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4869160"/>
            <a:ext cx="1584176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12160" y="4869160"/>
            <a:ext cx="1584176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2</a:t>
            </a:r>
          </a:p>
        </p:txBody>
      </p:sp>
      <p:cxnSp>
        <p:nvCxnSpPr>
          <p:cNvPr id="4" name="Прямая со стрелкой 3"/>
          <p:cNvCxnSpPr>
            <a:stCxn id="9" idx="6"/>
            <a:endCxn id="24" idx="2"/>
          </p:cNvCxnSpPr>
          <p:nvPr/>
        </p:nvCxnSpPr>
        <p:spPr>
          <a:xfrm>
            <a:off x="3131840" y="5157192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23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причины объединения усилий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20162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Повышение скорости решения задач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9959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7565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5172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62778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20384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7991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/2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8802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/2+1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6408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940152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516216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092280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668344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44408" y="414908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12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4869160"/>
            <a:ext cx="1584176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1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12160" y="4869160"/>
            <a:ext cx="1584176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2</a:t>
            </a:r>
          </a:p>
        </p:txBody>
      </p:sp>
      <p:cxnSp>
        <p:nvCxnSpPr>
          <p:cNvPr id="4" name="Прямая со стрелкой 3"/>
          <p:cNvCxnSpPr>
            <a:stCxn id="9" idx="6"/>
            <a:endCxn id="24" idx="2"/>
          </p:cNvCxnSpPr>
          <p:nvPr/>
        </p:nvCxnSpPr>
        <p:spPr>
          <a:xfrm>
            <a:off x="3131840" y="5157192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9" idx="0"/>
            <a:endCxn id="83" idx="2"/>
          </p:cNvCxnSpPr>
          <p:nvPr/>
        </p:nvCxnSpPr>
        <p:spPr>
          <a:xfrm flipV="1">
            <a:off x="2339752" y="450912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4" idx="0"/>
            <a:endCxn id="90" idx="2"/>
          </p:cNvCxnSpPr>
          <p:nvPr/>
        </p:nvCxnSpPr>
        <p:spPr>
          <a:xfrm flipV="1">
            <a:off x="6804248" y="450912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92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причины объединения усилий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20162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Повышение скорости решения задач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Совместное использование данных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Модульная конструкция какой-либо системы</a:t>
            </a:r>
          </a:p>
        </p:txBody>
      </p:sp>
      <p:sp>
        <p:nvSpPr>
          <p:cNvPr id="8" name="Rechteck 39"/>
          <p:cNvSpPr>
            <a:spLocks noChangeArrowheads="1"/>
          </p:cNvSpPr>
          <p:nvPr/>
        </p:nvSpPr>
        <p:spPr bwMode="gray">
          <a:xfrm>
            <a:off x="323528" y="3861048"/>
            <a:ext cx="8496300" cy="23762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6322" y="4581128"/>
            <a:ext cx="936000" cy="936104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168" y="4005064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24432" y="4509120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12264" y="5157192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31744" y="3965686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509" y="4797152"/>
            <a:ext cx="93600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35896" y="4725144"/>
            <a:ext cx="9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Микро-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ядро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75856" y="4293096"/>
            <a:ext cx="2592288" cy="18002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78674" y="5474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Привилегированный режим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2160" y="423270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сети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2320" y="472514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файлов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538482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Arial" pitchFamily="34" charset="0"/>
                <a:cs typeface="Arial" pitchFamily="34" charset="0"/>
              </a:rPr>
              <a:t>Менеджер памяти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632" y="4221088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6" y="498541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>
                <a:latin typeface="Arial" pitchFamily="34" charset="0"/>
                <a:cs typeface="Arial" pitchFamily="34" charset="0"/>
              </a:rPr>
              <a:t>Приложе-ние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3933056"/>
            <a:ext cx="5544616" cy="22322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96916" y="40156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</a:t>
            </a:r>
          </a:p>
        </p:txBody>
      </p:sp>
      <p:cxnSp>
        <p:nvCxnSpPr>
          <p:cNvPr id="27" name="Прямая со стрелкой 26"/>
          <p:cNvCxnSpPr>
            <a:stCxn id="9" idx="7"/>
            <a:endCxn id="10" idx="2"/>
          </p:cNvCxnSpPr>
          <p:nvPr/>
        </p:nvCxnSpPr>
        <p:spPr>
          <a:xfrm flipV="1">
            <a:off x="4435248" y="4473116"/>
            <a:ext cx="1648920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6"/>
            <a:endCxn id="13" idx="2"/>
          </p:cNvCxnSpPr>
          <p:nvPr/>
        </p:nvCxnSpPr>
        <p:spPr>
          <a:xfrm flipV="1">
            <a:off x="4572322" y="4977172"/>
            <a:ext cx="2952110" cy="720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5"/>
            <a:endCxn id="14" idx="2"/>
          </p:cNvCxnSpPr>
          <p:nvPr/>
        </p:nvCxnSpPr>
        <p:spPr>
          <a:xfrm>
            <a:off x="4435248" y="5380143"/>
            <a:ext cx="1577016" cy="24510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1"/>
            <a:endCxn id="15" idx="6"/>
          </p:cNvCxnSpPr>
          <p:nvPr/>
        </p:nvCxnSpPr>
        <p:spPr>
          <a:xfrm flipH="1" flipV="1">
            <a:off x="2267744" y="4433738"/>
            <a:ext cx="1505652" cy="28447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6"/>
            <a:endCxn id="9" idx="2"/>
          </p:cNvCxnSpPr>
          <p:nvPr/>
        </p:nvCxnSpPr>
        <p:spPr>
          <a:xfrm flipV="1">
            <a:off x="1380509" y="5049180"/>
            <a:ext cx="2255813" cy="2160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4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причины объединения усилий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628800"/>
            <a:ext cx="8496300" cy="201622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799288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Повышение скорости решения задач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Совместное использование данных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Модульная конструкция какой-либо системы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удобства работы пользователя</a:t>
            </a:r>
          </a:p>
        </p:txBody>
      </p:sp>
      <p:sp>
        <p:nvSpPr>
          <p:cNvPr id="8" name="Rechteck 39"/>
          <p:cNvSpPr>
            <a:spLocks noChangeArrowheads="1"/>
          </p:cNvSpPr>
          <p:nvPr/>
        </p:nvSpPr>
        <p:spPr bwMode="gray">
          <a:xfrm>
            <a:off x="323850" y="3861048"/>
            <a:ext cx="8496300" cy="21602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4005064"/>
            <a:ext cx="8208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Кооперативные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взаимодействующие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процессы - это процессы, которые влияют на поведение друг друга путем обмена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2323386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kumimoji="0" lang="ru-RU" sz="3600" b="1" noProof="1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Кооперация процессов</a:t>
            </a: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107504" y="908720"/>
            <a:ext cx="8928992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Категории средств взаимодействия</a:t>
            </a: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1772816"/>
            <a:ext cx="8496300" cy="345638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Сигнальные </a:t>
            </a:r>
          </a:p>
          <a:p>
            <a:pPr marL="342900" indent="-342900">
              <a:spcAft>
                <a:spcPts val="480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Канальные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Разделяемая память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32" y="1988840"/>
            <a:ext cx="1866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41366"/>
            <a:ext cx="1928813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58" y="3818051"/>
            <a:ext cx="1157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11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3850" y="238124"/>
            <a:ext cx="8496300" cy="958627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pitchFamily="34" charset="0"/>
                <a:cs typeface="Arial" pitchFamily="34" charset="0"/>
              </a:rPr>
              <a:t>Основные аспекты логической организации передачи информации</a:t>
            </a:r>
            <a:endParaRPr kumimoji="0" lang="ru-RU" sz="3600" b="1" noProof="1">
              <a:solidFill>
                <a:srgbClr val="0037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144274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Как устанавливается связь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hteck 39"/>
          <p:cNvSpPr>
            <a:spLocks noChangeArrowheads="1"/>
          </p:cNvSpPr>
          <p:nvPr/>
        </p:nvSpPr>
        <p:spPr bwMode="gray">
          <a:xfrm>
            <a:off x="324172" y="2492896"/>
            <a:ext cx="8496300" cy="28803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708920"/>
            <a:ext cx="799288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Нужна или не нужна инициализация?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Способы адресации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прямая адресация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симметричная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асимметричная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непрямая или косвенная адресация</a:t>
            </a:r>
          </a:p>
        </p:txBody>
      </p:sp>
    </p:spTree>
    <p:extLst>
      <p:ext uri="{BB962C8B-B14F-4D97-AF65-F5344CB8AC3E}">
        <p14:creationId xmlns:p14="http://schemas.microsoft.com/office/powerpoint/2010/main" val="623616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Экран (4:3)</PresentationFormat>
  <Paragraphs>369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2_Тема Office</vt:lpstr>
      <vt:lpstr>Larissa-Design</vt:lpstr>
      <vt:lpstr>Презентация PowerPoint</vt:lpstr>
      <vt:lpstr>Тема 3</vt:lpstr>
      <vt:lpstr>Кооперация процессов</vt:lpstr>
      <vt:lpstr>Кооперация процессов</vt:lpstr>
      <vt:lpstr>Кооперация процессов</vt:lpstr>
      <vt:lpstr>Кооперация процессов</vt:lpstr>
      <vt:lpstr>Кооперация процессов</vt:lpstr>
      <vt:lpstr>Кооперация процессов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Основные аспекты логической организации передачи информации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Нити исполнения (threads)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4</dc:title>
  <dc:creator/>
  <cp:lastModifiedBy/>
  <cp:revision>1</cp:revision>
  <dcterms:created xsi:type="dcterms:W3CDTF">2016-02-27T09:01:20Z</dcterms:created>
  <dcterms:modified xsi:type="dcterms:W3CDTF">2017-09-26T03:20:31Z</dcterms:modified>
</cp:coreProperties>
</file>