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6" r:id="rId2"/>
    <p:sldMasterId id="2147483672" r:id="rId3"/>
  </p:sldMasterIdLst>
  <p:notesMasterIdLst>
    <p:notesMasterId r:id="rId22"/>
  </p:notesMasterIdLst>
  <p:sldIdLst>
    <p:sldId id="257" r:id="rId4"/>
    <p:sldId id="262" r:id="rId5"/>
    <p:sldId id="286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404F6-AF45-403F-8B0B-E58FD8E18ED2}">
          <p14:sldIdLst>
            <p14:sldId id="257"/>
            <p14:sldId id="262"/>
            <p14:sldId id="286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F58427"/>
    <a:srgbClr val="008000"/>
    <a:srgbClr val="060606"/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42" autoAdjust="0"/>
    <p:restoredTop sz="88571" autoAdjust="0"/>
  </p:normalViewPr>
  <p:slideViewPr>
    <p:cSldViewPr>
      <p:cViewPr varScale="1">
        <p:scale>
          <a:sx n="101" d="100"/>
          <a:sy n="101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AABB-C9C6-43AA-902A-833FEB3847C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F74-1CAC-4F88-AAFE-84C98DBB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18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23CC4-FED0-46D8-B338-6A49B477DF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04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>
                <a:solidFill>
                  <a:prstClr val="black"/>
                </a:solidFill>
              </a:rPr>
              <a:t>Стр. </a:t>
            </a:r>
            <a:fld id="{2CF74CB0-F0B5-41E9-BA71-20606D10B8F1}" type="slidenum">
              <a:rPr lang="de-DE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1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4CED0C5-ED51-4CAE-B403-C2A41A79FC68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56F2DCAE-80BF-45C3-B74A-3BA349CF89F6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6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4F925C-88EF-41CE-A289-BD24C4C53697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28D019-E771-49AB-93BA-BEA67AACC870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4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42D759B2-9E95-43EC-A219-6234572FE2A1}" type="slidenum">
              <a:rPr lang="de-DE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3" y="2203450"/>
            <a:ext cx="751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Основы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Операционных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МФТИ-201</a:t>
            </a:r>
            <a:r>
              <a:rPr lang="en-US" sz="5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5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59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0072" y="1556792"/>
            <a:ext cx="3600400" cy="47525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4392488" cy="47205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116632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787227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Мониторы Хора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5614988" y="16287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046788" y="2133600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083300" y="3249613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551613" y="2528888"/>
            <a:ext cx="2557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614988" y="40163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6515100" y="2935288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PC.put 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6046788" y="4557713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6046788" y="56356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6513513" y="5311775"/>
            <a:ext cx="2557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6515100" y="4953000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PC.get ();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755823" y="1556792"/>
            <a:ext cx="401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PC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755823" y="5880422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1224136" y="1880642"/>
            <a:ext cx="313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 full, empty</a:t>
            </a: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1224136" y="2169567"/>
            <a:ext cx="277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 count; 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1224136" y="2532881"/>
            <a:ext cx="4500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put () {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N) full.wait;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put_item(); count++;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1) empty.signal;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1332086" y="559239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 count = 0; }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1295573" y="4082281"/>
            <a:ext cx="4500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get () {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0) empty.wait;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get_item(); count--;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if (count == N-1) full.signal;</a:t>
            </a:r>
          </a:p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93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Очереди сообщений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664494"/>
            <a:ext cx="8352928" cy="38527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3399"/>
                </a:solidFill>
              </a:rPr>
              <a:t>Примитивы для обмена информацией между процессами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ru-RU" sz="2400" dirty="0"/>
              <a:t>Для передачи данных:</a:t>
            </a:r>
          </a:p>
          <a:p>
            <a:pPr marL="1144800"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sz="2400" dirty="0"/>
              <a:t>send (address, message)</a:t>
            </a:r>
          </a:p>
          <a:p>
            <a:pPr marL="1317600" lvl="1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блокируется при попытке записи в заполненный буфер</a:t>
            </a:r>
            <a:r>
              <a:rPr lang="en-US" sz="2400" dirty="0"/>
              <a:t>	</a:t>
            </a:r>
            <a:endParaRPr lang="ru-RU" sz="24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ru-RU" sz="2400" dirty="0"/>
              <a:t>Для приема данных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/>
              <a:t>receive (address, message)</a:t>
            </a:r>
            <a:endParaRPr lang="ru-RU" dirty="0"/>
          </a:p>
          <a:p>
            <a:pPr marL="1317600" lvl="2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блокируется при попытке чтения из пустого буфера; получение сообщений в порядке </a:t>
            </a:r>
            <a:r>
              <a:rPr lang="en-US" dirty="0">
                <a:solidFill>
                  <a:schemeClr val="tx2"/>
                </a:solidFill>
              </a:rPr>
              <a:t>FIFO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sz="20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7545" y="5631631"/>
            <a:ext cx="8352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Обеспечивают взаимоисключения при работе с буфером</a:t>
            </a:r>
          </a:p>
        </p:txBody>
      </p:sp>
    </p:spTree>
    <p:extLst>
      <p:ext uri="{BB962C8B-B14F-4D97-AF65-F5344CB8AC3E}">
        <p14:creationId xmlns:p14="http://schemas.microsoft.com/office/powerpoint/2010/main" val="2508813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Очереди сообщений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38510" y="23256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971550" y="2865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008063" y="434022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547813" y="3416300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512888" y="39084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 (address, item)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908175" y="38735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572000" y="23256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5077743" y="2865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3"/>
          <p:cNvSpPr txBox="1">
            <a:spLocks noChangeArrowheads="1"/>
          </p:cNvSpPr>
          <p:nvPr/>
        </p:nvSpPr>
        <p:spPr bwMode="auto">
          <a:xfrm>
            <a:off x="5114256" y="434022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5580981" y="3416300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 (address,item);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5619081" y="39084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6014368" y="38735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5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39952" y="4149948"/>
            <a:ext cx="4464422" cy="18961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5654" y="4149948"/>
            <a:ext cx="3168650" cy="18961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67870" y="2204864"/>
            <a:ext cx="4536504" cy="1348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2205038"/>
            <a:ext cx="3168650" cy="13669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мониторов через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2875" y="1773238"/>
            <a:ext cx="8785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 /*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организации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взаимоисключения *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971526" y="2276475"/>
            <a:ext cx="24477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входе в монитор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211886" y="2322980"/>
            <a:ext cx="424847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нормальном выходе из монитора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63973" y="2655962"/>
            <a:ext cx="2808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mon_enter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(void){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112123" y="2636912"/>
            <a:ext cx="2628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mon_exit (void){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V(mut_ex);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50825" y="3717032"/>
            <a:ext cx="86058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 /*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каждой условной переменной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*/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097732" y="4149080"/>
            <a:ext cx="219630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операции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wait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863973" y="4580880"/>
            <a:ext cx="29162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wait (i){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f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+= 1;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V(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P(c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f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-= 1;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112841" y="4149080"/>
            <a:ext cx="320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операции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signal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183560" y="4544368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signal_exit (i){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if (f</a:t>
            </a:r>
            <a:r>
              <a:rPr lang="en-US" sz="18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V(c</a:t>
            </a:r>
            <a:r>
              <a:rPr lang="en-US" sz="18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else V(mut_ex);</a:t>
            </a: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8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 animBg="1"/>
      <p:bldP spid="35" grpId="0" animBg="1"/>
      <p:bldP spid="34" grpId="0" animBg="1"/>
      <p:bldP spid="2" grpId="0" animBg="1"/>
      <p:bldP spid="23" grpId="0"/>
      <p:bldP spid="24" grpId="0"/>
      <p:bldP spid="25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сообщений через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1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922096"/>
              </p:ext>
            </p:extLst>
          </p:nvPr>
        </p:nvGraphicFramePr>
        <p:xfrm>
          <a:off x="4823421" y="3420229"/>
          <a:ext cx="3802062" cy="517956"/>
        </p:xfrm>
        <a:graphic>
          <a:graphicData uri="http://schemas.openxmlformats.org/drawingml/2006/table">
            <a:tbl>
              <a:tblPr/>
              <a:tblGrid>
                <a:gridCol w="95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44157" y="3009637"/>
            <a:ext cx="288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Буфер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843808" y="172852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каждого процесса: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36078"/>
              </p:ext>
            </p:extLst>
          </p:nvPr>
        </p:nvGraphicFramePr>
        <p:xfrm>
          <a:off x="4802783" y="4356333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4591646" y="3996293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чтение</a:t>
            </a:r>
          </a:p>
        </p:txBody>
      </p:sp>
      <p:graphicFrame>
        <p:nvGraphicFramePr>
          <p:cNvPr id="3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38152"/>
              </p:ext>
            </p:extLst>
          </p:nvPr>
        </p:nvGraphicFramePr>
        <p:xfrm>
          <a:off x="4802783" y="5292437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4591646" y="4932397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запись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843808" y="2412737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66"/>
          <p:cNvSpPr txBox="1">
            <a:spLocks noChangeArrowheads="1"/>
          </p:cNvSpPr>
          <p:nvPr/>
        </p:nvSpPr>
        <p:spPr bwMode="auto">
          <a:xfrm>
            <a:off x="466848" y="1908061"/>
            <a:ext cx="3241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Чтение – процесс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466849" y="2376373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466849" y="2771661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сообщение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1330895" y="3132023"/>
            <a:ext cx="3313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встать в очередь</a:t>
            </a:r>
          </a:p>
        </p:txBody>
      </p:sp>
      <p:sp>
        <p:nvSpPr>
          <p:cNvPr id="46" name="Text Box 70"/>
          <p:cNvSpPr txBox="1">
            <a:spLocks noChangeArrowheads="1"/>
          </p:cNvSpPr>
          <p:nvPr/>
        </p:nvSpPr>
        <p:spPr bwMode="auto">
          <a:xfrm>
            <a:off x="1330895" y="3455873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330895" y="3816236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1331640" y="4213111"/>
            <a:ext cx="17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прочитать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3"/>
          <p:cNvSpPr txBox="1">
            <a:spLocks noChangeArrowheads="1"/>
          </p:cNvSpPr>
          <p:nvPr/>
        </p:nvSpPr>
        <p:spPr bwMode="auto">
          <a:xfrm>
            <a:off x="1331640" y="4536961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есть кто на запись?</a:t>
            </a: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2519486" y="4927486"/>
            <a:ext cx="187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5"/>
          <p:cNvSpPr txBox="1">
            <a:spLocks noChangeArrowheads="1"/>
          </p:cNvSpPr>
          <p:nvPr/>
        </p:nvSpPr>
        <p:spPr bwMode="auto">
          <a:xfrm>
            <a:off x="2519486" y="5256098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удалить</a:t>
            </a: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2554411" y="5579948"/>
            <a:ext cx="216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7"/>
          <p:cNvSpPr txBox="1">
            <a:spLocks noChangeArrowheads="1"/>
          </p:cNvSpPr>
          <p:nvPr/>
        </p:nvSpPr>
        <p:spPr bwMode="auto">
          <a:xfrm>
            <a:off x="2843808" y="20523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78"/>
          <p:cNvSpPr txBox="1">
            <a:spLocks noChangeArrowheads="1"/>
          </p:cNvSpPr>
          <p:nvPr/>
        </p:nvSpPr>
        <p:spPr bwMode="auto">
          <a:xfrm>
            <a:off x="2843808" y="24079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79"/>
          <p:cNvSpPr txBox="1">
            <a:spLocks noChangeArrowheads="1"/>
          </p:cNvSpPr>
          <p:nvPr/>
        </p:nvSpPr>
        <p:spPr bwMode="auto">
          <a:xfrm>
            <a:off x="719261" y="312726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56" name="Text Box 80"/>
          <p:cNvSpPr txBox="1">
            <a:spLocks noChangeArrowheads="1"/>
          </p:cNvSpPr>
          <p:nvPr/>
        </p:nvSpPr>
        <p:spPr bwMode="auto">
          <a:xfrm>
            <a:off x="5075833" y="4370621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baseline="-25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1"/>
          <p:cNvSpPr txBox="1">
            <a:spLocks noChangeArrowheads="1"/>
          </p:cNvSpPr>
          <p:nvPr/>
        </p:nvSpPr>
        <p:spPr bwMode="auto">
          <a:xfrm>
            <a:off x="719261" y="421311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8" name="Text Box 82"/>
          <p:cNvSpPr txBox="1">
            <a:spLocks noChangeArrowheads="1"/>
          </p:cNvSpPr>
          <p:nvPr/>
        </p:nvSpPr>
        <p:spPr bwMode="auto">
          <a:xfrm>
            <a:off x="5112370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1727324" y="4932248"/>
            <a:ext cx="90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нет</a:t>
            </a:r>
          </a:p>
        </p:txBody>
      </p:sp>
      <p:sp>
        <p:nvSpPr>
          <p:cNvPr id="60" name="Text Box 84"/>
          <p:cNvSpPr txBox="1">
            <a:spLocks noChangeArrowheads="1"/>
          </p:cNvSpPr>
          <p:nvPr/>
        </p:nvSpPr>
        <p:spPr bwMode="auto">
          <a:xfrm>
            <a:off x="5075833" y="533212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ru-RU" baseline="-25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5"/>
          <p:cNvSpPr txBox="1">
            <a:spLocks noChangeArrowheads="1"/>
          </p:cNvSpPr>
          <p:nvPr/>
        </p:nvSpPr>
        <p:spPr bwMode="auto">
          <a:xfrm>
            <a:off x="1763836" y="5256098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</a:t>
            </a:r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auto">
          <a:xfrm>
            <a:off x="2843808" y="2047612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6048474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6984578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7920682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3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65325E-6 L -0.10434 -2.65325E-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0834 1.85185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1024 1.85185E-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33" grpId="0"/>
      <p:bldP spid="38" grpId="0"/>
      <p:bldP spid="40" grpId="0"/>
      <p:bldP spid="41" grpId="0"/>
      <p:bldP spid="41" grpId="1"/>
      <p:bldP spid="41" grpId="2"/>
      <p:bldP spid="41" grpId="3"/>
      <p:bldP spid="41" grpId="4"/>
      <p:bldP spid="41" grpId="5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4" grpId="2"/>
      <p:bldP spid="54" grpId="3"/>
      <p:bldP spid="54" grpId="4"/>
      <p:bldP spid="55" grpId="0"/>
      <p:bldP spid="56" grpId="0"/>
      <p:bldP spid="56" grpId="1"/>
      <p:bldP spid="57" grpId="0"/>
      <p:bldP spid="58" grpId="0"/>
      <p:bldP spid="58" grpId="1"/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сообщений через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1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574228"/>
              </p:ext>
            </p:extLst>
          </p:nvPr>
        </p:nvGraphicFramePr>
        <p:xfrm>
          <a:off x="4823421" y="3420229"/>
          <a:ext cx="3802062" cy="517956"/>
        </p:xfrm>
        <a:graphic>
          <a:graphicData uri="http://schemas.openxmlformats.org/drawingml/2006/table">
            <a:tbl>
              <a:tblPr/>
              <a:tblGrid>
                <a:gridCol w="95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44157" y="3009637"/>
            <a:ext cx="288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Буфер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843808" y="172852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каждого процесса: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3787"/>
              </p:ext>
            </p:extLst>
          </p:nvPr>
        </p:nvGraphicFramePr>
        <p:xfrm>
          <a:off x="4802783" y="4356333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4591646" y="3996293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чтение</a:t>
            </a:r>
          </a:p>
        </p:txBody>
      </p:sp>
      <p:graphicFrame>
        <p:nvGraphicFramePr>
          <p:cNvPr id="3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25385"/>
              </p:ext>
            </p:extLst>
          </p:nvPr>
        </p:nvGraphicFramePr>
        <p:xfrm>
          <a:off x="4802783" y="5292437"/>
          <a:ext cx="3802063" cy="517956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4591646" y="4932397"/>
            <a:ext cx="40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Очередь процессов на запись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843808" y="2412737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66"/>
          <p:cNvSpPr txBox="1">
            <a:spLocks noChangeArrowheads="1"/>
          </p:cNvSpPr>
          <p:nvPr/>
        </p:nvSpPr>
        <p:spPr bwMode="auto">
          <a:xfrm>
            <a:off x="466848" y="1908061"/>
            <a:ext cx="3241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Запись – процесс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466849" y="2376373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466848" y="2771661"/>
            <a:ext cx="2628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место в буфере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1330895" y="3132023"/>
            <a:ext cx="3313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встать в очередь</a:t>
            </a:r>
          </a:p>
        </p:txBody>
      </p:sp>
      <p:sp>
        <p:nvSpPr>
          <p:cNvPr id="46" name="Text Box 70"/>
          <p:cNvSpPr txBox="1">
            <a:spLocks noChangeArrowheads="1"/>
          </p:cNvSpPr>
          <p:nvPr/>
        </p:nvSpPr>
        <p:spPr bwMode="auto">
          <a:xfrm>
            <a:off x="1330895" y="3455873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330895" y="3816236"/>
            <a:ext cx="3420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P(c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1331640" y="4213111"/>
            <a:ext cx="17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записа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ть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3"/>
          <p:cNvSpPr txBox="1">
            <a:spLocks noChangeArrowheads="1"/>
          </p:cNvSpPr>
          <p:nvPr/>
        </p:nvSpPr>
        <p:spPr bwMode="auto">
          <a:xfrm>
            <a:off x="1331640" y="4536961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есть кто на чтение?</a:t>
            </a: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2519486" y="4927486"/>
            <a:ext cx="187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5"/>
          <p:cNvSpPr txBox="1">
            <a:spLocks noChangeArrowheads="1"/>
          </p:cNvSpPr>
          <p:nvPr/>
        </p:nvSpPr>
        <p:spPr bwMode="auto">
          <a:xfrm>
            <a:off x="2519486" y="5256098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удалить</a:t>
            </a: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2554411" y="5579948"/>
            <a:ext cx="216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7"/>
          <p:cNvSpPr txBox="1">
            <a:spLocks noChangeArrowheads="1"/>
          </p:cNvSpPr>
          <p:nvPr/>
        </p:nvSpPr>
        <p:spPr bwMode="auto">
          <a:xfrm>
            <a:off x="2843808" y="20523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78"/>
          <p:cNvSpPr txBox="1">
            <a:spLocks noChangeArrowheads="1"/>
          </p:cNvSpPr>
          <p:nvPr/>
        </p:nvSpPr>
        <p:spPr bwMode="auto">
          <a:xfrm>
            <a:off x="2843808" y="2407975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на всех: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0;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79"/>
          <p:cNvSpPr txBox="1">
            <a:spLocks noChangeArrowheads="1"/>
          </p:cNvSpPr>
          <p:nvPr/>
        </p:nvSpPr>
        <p:spPr bwMode="auto">
          <a:xfrm>
            <a:off x="719261" y="312726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56" name="Text Box 80"/>
          <p:cNvSpPr txBox="1">
            <a:spLocks noChangeArrowheads="1"/>
          </p:cNvSpPr>
          <p:nvPr/>
        </p:nvSpPr>
        <p:spPr bwMode="auto">
          <a:xfrm>
            <a:off x="5075833" y="4370621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j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1"/>
          <p:cNvSpPr txBox="1">
            <a:spLocks noChangeArrowheads="1"/>
          </p:cNvSpPr>
          <p:nvPr/>
        </p:nvSpPr>
        <p:spPr bwMode="auto">
          <a:xfrm>
            <a:off x="719261" y="4213111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8" name="Text Box 82"/>
          <p:cNvSpPr txBox="1">
            <a:spLocks noChangeArrowheads="1"/>
          </p:cNvSpPr>
          <p:nvPr/>
        </p:nvSpPr>
        <p:spPr bwMode="auto">
          <a:xfrm>
            <a:off x="5112370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1727324" y="4932248"/>
            <a:ext cx="90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нет</a:t>
            </a:r>
          </a:p>
        </p:txBody>
      </p:sp>
      <p:sp>
        <p:nvSpPr>
          <p:cNvPr id="60" name="Text Box 84"/>
          <p:cNvSpPr txBox="1">
            <a:spLocks noChangeArrowheads="1"/>
          </p:cNvSpPr>
          <p:nvPr/>
        </p:nvSpPr>
        <p:spPr bwMode="auto">
          <a:xfrm>
            <a:off x="5075833" y="533212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i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85"/>
          <p:cNvSpPr txBox="1">
            <a:spLocks noChangeArrowheads="1"/>
          </p:cNvSpPr>
          <p:nvPr/>
        </p:nvSpPr>
        <p:spPr bwMode="auto">
          <a:xfrm>
            <a:off x="1763836" y="5256098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</a:t>
            </a:r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auto">
          <a:xfrm>
            <a:off x="2843808" y="2047612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c</a:t>
            </a:r>
            <a:r>
              <a:rPr lang="en-US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6048474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6984578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7920682" y="3491716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41" grpId="2"/>
      <p:bldP spid="41" grpId="3"/>
      <p:bldP spid="41" grpId="4"/>
      <p:bldP spid="41" grpId="5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4" grpId="2"/>
      <p:bldP spid="54" grpId="3"/>
      <p:bldP spid="54" grpId="4"/>
      <p:bldP spid="55" grpId="0"/>
      <p:bldP spid="56" grpId="0"/>
      <p:bldP spid="56" grpId="1"/>
      <p:bldP spid="57" grpId="0"/>
      <p:bldP spid="58" grpId="0"/>
      <p:bldP spid="58" grpId="1"/>
      <p:bldP spid="58" grpId="2"/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семафоров через мониторы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863600" y="1665288"/>
            <a:ext cx="7524750" cy="45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unsigned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count;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Condition c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       /*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каждого процесса *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очередь для ожидающих процессов;</a:t>
            </a:r>
          </a:p>
          <a:p>
            <a:pPr algn="l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void P(void){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if (count == 0) {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добавить себя в очередь;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.wait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count = count -1;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}</a:t>
            </a:r>
          </a:p>
          <a:p>
            <a:pPr algn="l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void V(void){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count = count+1;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if(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очередь не пуста)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удалить процесс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очереди;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.signal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3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 count = N; }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43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6805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32" y="4204301"/>
            <a:ext cx="8352432" cy="20330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Эквивалентность механизмов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Реализация семафоров через сообщения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2565276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send (A, “P, 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receive (P</a:t>
            </a:r>
            <a:r>
              <a:rPr lang="en-US" sz="1800" baseline="-25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baseline="-25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3384"/>
              </p:ext>
            </p:extLst>
          </p:nvPr>
        </p:nvGraphicFramePr>
        <p:xfrm>
          <a:off x="935112" y="1952501"/>
          <a:ext cx="2254250" cy="528638"/>
        </p:xfrm>
        <a:graphic>
          <a:graphicData uri="http://schemas.openxmlformats.org/drawingml/2006/table">
            <a:tbl>
              <a:tblPr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205237" y="1989014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69037"/>
              </p:ext>
            </p:extLst>
          </p:nvPr>
        </p:nvGraphicFramePr>
        <p:xfrm>
          <a:off x="5997055" y="1963614"/>
          <a:ext cx="2254250" cy="528637"/>
        </p:xfrm>
        <a:graphic>
          <a:graphicData uri="http://schemas.openxmlformats.org/drawingml/2006/table">
            <a:tbl>
              <a:tblPr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8246492" y="2000126"/>
            <a:ext cx="862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27235"/>
              </p:ext>
            </p:extLst>
          </p:nvPr>
        </p:nvGraphicFramePr>
        <p:xfrm>
          <a:off x="877590" y="3465983"/>
          <a:ext cx="2254250" cy="528638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372765" y="3500908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A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3347864" y="3537421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count = 1;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8388424" y="3275692"/>
            <a:ext cx="57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62616"/>
              </p:ext>
            </p:extLst>
          </p:nvPr>
        </p:nvGraphicFramePr>
        <p:xfrm>
          <a:off x="6012160" y="3465983"/>
          <a:ext cx="2254250" cy="528638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4860032" y="3424039"/>
            <a:ext cx="122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ожидания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358775" y="4147374"/>
            <a:ext cx="41767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while(1) 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receive (A,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if(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“P”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сообщение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if(count &gt; 0)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{count = count -1;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send (P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добавить </a:t>
            </a:r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очередь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 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539552" y="1628800"/>
            <a:ext cx="104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761038" y="256527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send (A, “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V,P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receive (P</a:t>
            </a:r>
            <a:r>
              <a:rPr lang="en-US" sz="1800" baseline="-25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baseline="-25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>
            <a:off x="5543649" y="1628800"/>
            <a:ext cx="104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ru-RU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3"/>
          <p:cNvSpPr txBox="1">
            <a:spLocks noChangeArrowheads="1"/>
          </p:cNvSpPr>
          <p:nvPr/>
        </p:nvSpPr>
        <p:spPr bwMode="auto">
          <a:xfrm>
            <a:off x="3131840" y="1556792"/>
            <a:ext cx="104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84"/>
          <p:cNvSpPr>
            <a:spLocks noChangeShapeType="1"/>
          </p:cNvSpPr>
          <p:nvPr/>
        </p:nvSpPr>
        <p:spPr bwMode="auto">
          <a:xfrm flipV="1">
            <a:off x="443731" y="3280338"/>
            <a:ext cx="8304733" cy="4646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824413" y="4205987"/>
            <a:ext cx="41767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else if(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 </a:t>
            </a:r>
            <a:r>
              <a:rPr lang="en-US" dirty="0">
                <a:latin typeface="Arial" pitchFamily="34" charset="0"/>
                <a:cs typeface="Arial" pitchFamily="34" charset="0"/>
              </a:rPr>
              <a:t>“V”</a:t>
            </a:r>
            <a:r>
              <a:rPr lang="ru-RU" dirty="0">
                <a:latin typeface="Arial" pitchFamily="34" charset="0"/>
                <a:cs typeface="Arial" pitchFamily="34" charset="0"/>
              </a:rPr>
              <a:t> сообщение</a:t>
            </a:r>
            <a:r>
              <a:rPr lang="en-US" dirty="0">
                <a:latin typeface="Arial" pitchFamily="34" charset="0"/>
                <a:cs typeface="Arial" pitchFamily="34" charset="0"/>
              </a:rPr>
              <a:t>) {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send(P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if(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ждущие)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удалить из очереди;</a:t>
            </a:r>
          </a:p>
          <a:p>
            <a:pPr algn="l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 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else count = count+1;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396032" y="2565276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5796632" y="2565276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8"/>
          <p:cNvSpPr txBox="1">
            <a:spLocks noChangeArrowheads="1"/>
          </p:cNvSpPr>
          <p:nvPr/>
        </p:nvSpPr>
        <p:spPr bwMode="auto">
          <a:xfrm>
            <a:off x="1735200" y="2566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“P, P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0"/>
          <p:cNvSpPr txBox="1">
            <a:spLocks noChangeArrowheads="1"/>
          </p:cNvSpPr>
          <p:nvPr/>
        </p:nvSpPr>
        <p:spPr bwMode="auto">
          <a:xfrm>
            <a:off x="3348583" y="3538800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count = 0;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91"/>
          <p:cNvSpPr txBox="1">
            <a:spLocks noChangeArrowheads="1"/>
          </p:cNvSpPr>
          <p:nvPr/>
        </p:nvSpPr>
        <p:spPr bwMode="auto">
          <a:xfrm>
            <a:off x="2015828" y="5237345"/>
            <a:ext cx="1116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6191721" y="3505671"/>
            <a:ext cx="468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7200974" y="2565276"/>
            <a:ext cx="104551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V,P</a:t>
            </a:r>
            <a:r>
              <a:rPr lang="en-US" sz="1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6119019" y="4485661"/>
            <a:ext cx="75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98"/>
          <p:cNvSpPr txBox="1">
            <a:spLocks noChangeArrowheads="1"/>
          </p:cNvSpPr>
          <p:nvPr/>
        </p:nvSpPr>
        <p:spPr bwMode="auto">
          <a:xfrm>
            <a:off x="6444208" y="5303452"/>
            <a:ext cx="75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msg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559393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}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4288" y="532269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}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49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0164E-6 L -0.09722 0.1408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45385E-7 L -0.11215 -0.4684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2248E-6 L -0.69115 0.141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7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59635E-6 L -0.0059 -0.35901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7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2998E-6 L -0.59254 -0.47814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23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0" grpId="0"/>
      <p:bldP spid="14" grpId="0"/>
      <p:bldP spid="16" grpId="0"/>
      <p:bldP spid="17" grpId="0"/>
      <p:bldP spid="17" grpId="1"/>
      <p:bldP spid="17" grpId="2"/>
      <p:bldP spid="18" grpId="0"/>
      <p:bldP spid="20" grpId="0"/>
      <p:bldP spid="22" grpId="0"/>
      <p:bldP spid="24" grpId="0"/>
      <p:bldP spid="25" grpId="0"/>
      <p:bldP spid="26" grpId="0" animBg="1"/>
      <p:bldP spid="28" grpId="0"/>
      <p:bldP spid="29" grpId="0"/>
      <p:bldP spid="30" grpId="0"/>
      <p:bldP spid="30" grpId="1"/>
      <p:bldP spid="30" grpId="2"/>
      <p:bldP spid="31" grpId="0"/>
      <p:bldP spid="31" grpId="1"/>
      <p:bldP spid="32" grpId="0"/>
      <p:bldP spid="32" grpId="1"/>
      <p:bldP spid="32" grpId="2"/>
      <p:bldP spid="33" grpId="0"/>
      <p:bldP spid="33" grpId="1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2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7486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Механизмы синхронизации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28224875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Недостатки программных алгоритмов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4172" y="1665288"/>
            <a:ext cx="8496300" cy="1966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Непроизводительная трата процессорного времени в циклах пролога</a:t>
            </a:r>
            <a:endParaRPr lang="ru-RU" sz="2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Возможность возникновения тупиковых ситуаций при приоритетном планировании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47700" y="35730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(some condition) {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50938" y="39333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entry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619250" y="43651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150938" y="47969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exit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55763" y="520496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remainder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82625" y="55542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822825" y="35984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(some condition) {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326063" y="39587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entry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94375" y="4365104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26063" y="4822379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exit section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830888" y="5204891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remainder section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57750" y="5579616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55763" y="3208302"/>
            <a:ext cx="82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048375" y="3208302"/>
            <a:ext cx="82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64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20" grpId="0"/>
      <p:bldP spid="21" grpId="0"/>
      <p:bldP spid="22" grpId="0"/>
      <p:bldP spid="22" grpId="1"/>
      <p:bldP spid="22" grpId="2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Семафоры </a:t>
            </a: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Дейкстры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Dijkstra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3425" y="4054376"/>
            <a:ext cx="7510463" cy="196691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Допустимые атомарные операции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P(S): </a:t>
            </a:r>
            <a:r>
              <a:rPr lang="ru-RU" sz="2400">
                <a:latin typeface="Arial" pitchFamily="34" charset="0"/>
                <a:cs typeface="Arial" pitchFamily="34" charset="0"/>
              </a:rPr>
              <a:t>пока </a:t>
            </a:r>
            <a:r>
              <a:rPr lang="en-US" sz="2400">
                <a:latin typeface="Arial" pitchFamily="34" charset="0"/>
                <a:cs typeface="Arial" pitchFamily="34" charset="0"/>
              </a:rPr>
              <a:t>S == 0 </a:t>
            </a:r>
            <a:r>
              <a:rPr lang="ru-RU" sz="2400">
                <a:latin typeface="Arial" pitchFamily="34" charset="0"/>
                <a:cs typeface="Arial" pitchFamily="34" charset="0"/>
              </a:rPr>
              <a:t>процесс блокируется;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2000" i="1">
                <a:solidFill>
                  <a:schemeClr val="tx2"/>
                </a:solidFill>
                <a:latin typeface="Arial" pitchFamily="34" charset="0"/>
              </a:rPr>
              <a:t>		   </a:t>
            </a:r>
            <a:r>
              <a:rPr lang="en-US" sz="2400">
                <a:latin typeface="Arial" pitchFamily="34" charset="0"/>
              </a:rPr>
              <a:t>S = S - 1</a:t>
            </a:r>
            <a:endParaRPr lang="ru-RU" sz="240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V(S): S = S + 1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11188" y="18588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– </a:t>
            </a: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семафор – целая разделяемая переменная с 	неотрицательными значениями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1188" y="2873276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создании может быть инициализирована 	любым неотрицательным значением</a:t>
            </a:r>
          </a:p>
        </p:txBody>
      </p:sp>
    </p:spTree>
    <p:extLst>
      <p:ext uri="{BB962C8B-B14F-4D97-AF65-F5344CB8AC3E}">
        <p14:creationId xmlns:p14="http://schemas.microsoft.com/office/powerpoint/2010/main" val="3156212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Проблема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18811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31640" y="24320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31640" y="37528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07902" y="2924175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07902" y="3392488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572000" y="18923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508104" y="24431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508104" y="37639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84366" y="2935288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84366" y="3403600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76461" y="4365104"/>
            <a:ext cx="8027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Информация передается через буфер конечного размера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76461" y="5118283"/>
            <a:ext cx="8027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Если в буфере нет места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Producer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блокируется. Если в буфере пусто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Consumer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блокируется. </a:t>
            </a:r>
          </a:p>
        </p:txBody>
      </p:sp>
    </p:spTree>
    <p:extLst>
      <p:ext uri="{BB962C8B-B14F-4D97-AF65-F5344CB8AC3E}">
        <p14:creationId xmlns:p14="http://schemas.microsoft.com/office/powerpoint/2010/main" val="2439067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Проблема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Семафоры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1816" y="2997399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09266" y="33577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09266" y="55993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085529" y="369113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085529" y="4700786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43313" y="29005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447925" y="1675656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mut_ex = 1;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447925" y="2010544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full = 0;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447925" y="232372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empty = N;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050604" y="4051499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P(empty);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050604" y="4375349"/>
            <a:ext cx="172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050604" y="538341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V(full);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50604" y="505956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902201" y="33704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902201" y="56120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407026" y="532308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6478463" y="4342011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443537" y="3692724"/>
            <a:ext cx="1080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P(full);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443538" y="4016574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443538" y="502463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V(empty);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443538" y="470078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5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0018 0.05417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0156 -0.0453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4" grpId="2" build="allAtOnce"/>
      <p:bldP spid="25" grpId="0"/>
      <p:bldP spid="26" grpId="0"/>
      <p:bldP spid="26" grpId="1" build="allAtOnce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3" build="allAtOnce"/>
      <p:bldP spid="41" grpId="0"/>
      <p:bldP spid="41" grpId="3" build="allAtOnce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Producer-Consumer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Семафоры </a:t>
            </a: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Дейкстры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1816" y="2997399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09266" y="33577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09266" y="55993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085529" y="369113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produce_item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085529" y="4700786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43313" y="29005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Consumer: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447925" y="1675656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447925" y="2010544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full = 0;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447925" y="232372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empty = N;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050604" y="4051499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P(empty);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050604" y="4375349"/>
            <a:ext cx="172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050604" y="538341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V(full);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50604" y="5059561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902201" y="337046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(1) {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902201" y="5612011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407026" y="5323086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6478463" y="4342011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get_item();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444000" y="4068000"/>
            <a:ext cx="1080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P(full);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429600" y="37080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443538" y="502463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V(empty);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443538" y="470078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V(mut_ex);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433600" y="1675656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mut_ex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2448000" y="232372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Semaphore empty = N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- 1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1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build="allAtOnce"/>
      <p:bldP spid="29" grpId="0"/>
      <p:bldP spid="31" grpId="0"/>
      <p:bldP spid="32" grpId="1" build="allAtOnce"/>
      <p:bldP spid="36" grpId="1" build="allAtOnce"/>
      <p:bldP spid="40" grpId="1" build="allAtOnce"/>
      <p:bldP spid="41" grpId="1" build="allAtOnce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Мониторы Хора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Hoare)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081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+mj-lt"/>
              </a:rPr>
              <a:t>Структура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11188" y="23606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monitor_name {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11188" y="5708650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079500" y="2803525"/>
            <a:ext cx="7545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Описание внутренних переменных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1079500" y="33067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</a:t>
            </a:r>
            <a:r>
              <a:rPr lang="en-US" sz="24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(…) { … 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079500" y="3775075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</a:t>
            </a:r>
            <a:r>
              <a:rPr lang="en-US" sz="24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(…) { … 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1079500" y="4748213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 m</a:t>
            </a:r>
            <a:r>
              <a:rPr lang="en-US" sz="2400"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(…) { … }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079500" y="4206875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079500" y="525145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Блок инициализации переменных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Механизмы синхронизации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Мониторы Хора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Hoare)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46805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+mj-lt"/>
              </a:rPr>
              <a:t>Условные переменные (</a:t>
            </a:r>
            <a:r>
              <a:rPr lang="en-US" sz="2800" b="1" dirty="0">
                <a:solidFill>
                  <a:srgbClr val="003399"/>
                </a:solidFill>
                <a:latin typeface="+mj-lt"/>
              </a:rPr>
              <a:t>condition variables)</a:t>
            </a:r>
            <a:endParaRPr lang="ru-RU" sz="28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11188" y="2097088"/>
            <a:ext cx="8288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 C;</a:t>
            </a:r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4221088"/>
            <a:ext cx="7165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Выполнение операции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приводит к разблокированию только одного процесса, ожидающего этого (если он существует)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12862" y="2995613"/>
            <a:ext cx="6951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Процесс, выполнивший операцию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wait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 условной переменной, </a:t>
            </a:r>
            <a:r>
              <a:rPr lang="ru-RU" sz="2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всегда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блокируется</a:t>
            </a:r>
          </a:p>
        </p:txBody>
      </p:sp>
      <p:sp>
        <p:nvSpPr>
          <p:cNvPr id="19" name="Rectangle 1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15975" y="2564904"/>
            <a:ext cx="8078591" cy="2303463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C.wait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400000"/>
              </a:lnSpc>
              <a:buClr>
                <a:schemeClr val="tx1"/>
              </a:buClr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C.signal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295400" y="5338688"/>
            <a:ext cx="7165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Процесс, выполнивший операцию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немедленно</a:t>
            </a:r>
            <a:r>
              <a:rPr 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покидает монитор</a:t>
            </a:r>
          </a:p>
        </p:txBody>
      </p:sp>
    </p:spTree>
    <p:extLst>
      <p:ext uri="{BB962C8B-B14F-4D97-AF65-F5344CB8AC3E}">
        <p14:creationId xmlns:p14="http://schemas.microsoft.com/office/powerpoint/2010/main" val="2486968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Экран (4:3)</PresentationFormat>
  <Paragraphs>340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Arial Black</vt:lpstr>
      <vt:lpstr>Calibri</vt:lpstr>
      <vt:lpstr>Lucida Grande CY</vt:lpstr>
      <vt:lpstr>Symbol</vt:lpstr>
      <vt:lpstr>Wingdings</vt:lpstr>
      <vt:lpstr>1_Тема Office</vt:lpstr>
      <vt:lpstr>2_Тема Office</vt:lpstr>
      <vt:lpstr>Larissa-Design</vt:lpstr>
      <vt:lpstr>Презентация PowerPoint</vt:lpstr>
      <vt:lpstr>Тема 5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Механизмы синхронизации</vt:lpstr>
      <vt:lpstr>Эквивалентность механизмов</vt:lpstr>
      <vt:lpstr>Эквивалентность механизмов</vt:lpstr>
      <vt:lpstr>Эквивалентность механизмов</vt:lpstr>
      <vt:lpstr>Эквивалентность механизмов</vt:lpstr>
      <vt:lpstr>Эквивалентность механизмов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6</dc:title>
  <dc:creator/>
  <cp:lastModifiedBy/>
  <cp:revision>1</cp:revision>
  <dcterms:created xsi:type="dcterms:W3CDTF">2016-02-27T09:01:20Z</dcterms:created>
  <dcterms:modified xsi:type="dcterms:W3CDTF">2017-10-03T14:59:06Z</dcterms:modified>
</cp:coreProperties>
</file>