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00" r:id="rId2"/>
  </p:sldMasterIdLst>
  <p:notesMasterIdLst>
    <p:notesMasterId r:id="rId52"/>
  </p:notesMasterIdLst>
  <p:sldIdLst>
    <p:sldId id="274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273" r:id="rId51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C0C0C0"/>
    <a:srgbClr val="D9D9D9"/>
    <a:srgbClr val="C6D9F1"/>
    <a:srgbClr val="8EB4E3"/>
    <a:srgbClr val="5F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411" autoAdjust="0"/>
  </p:normalViewPr>
  <p:slideViewPr>
    <p:cSldViewPr snapToGrid="0" snapToObjects="1"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000408B-D675-4E6B-AC2D-A4F3AC0CDBA8}" type="datetimeFigureOut">
              <a:rPr lang="ru-RU"/>
              <a:pPr/>
              <a:t>23.09.2016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FB5DDFA-FB81-48C9-A3A1-905BAE1F92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3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48D6-C33C-4DD0-B284-D062C6460C1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7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218B94-9D6D-4775-ADAE-F2DE1785782F}" type="slidenum">
              <a:rPr lang="de-DE"/>
              <a:pPr/>
              <a:t>49</a:t>
            </a:fld>
            <a:endParaRPr lang="de-DE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1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2FAA21-E123-4781-8CBF-77C0FE7AAB0C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МФТИ-2016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215DF-1699-4345-A729-BFADE189A8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5C7AD-A04A-4345-B8E9-2AAA82E6C90B}" type="datetime1">
              <a:rPr lang="ru-RU" smtClean="0"/>
              <a:t>23.09.2016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МФТИ-2016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F85E-9C08-4EED-87AD-82953583E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CA583B-58BA-41F1-9239-F441A8592495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ru-RU"/>
              <a:t>Стр. </a:t>
            </a:r>
            <a:fld id="{583BDABB-25CE-41CF-9BB5-01E22315D0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МФТИ-2016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DC434-B95E-4B30-8E27-26911D3A8D93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E8CDE-6FF0-4A78-8E37-B3875071798D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57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A98-3F74-4F83-B99E-D3DE75813EA9}" type="datetime1">
              <a:rPr lang="ru-RU" smtClean="0"/>
              <a:t>23.09.2016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/>
                </a:solidFill>
              </a:rPr>
              <a:t>Стр. </a:t>
            </a:r>
            <a:fld id="{504A7E2C-567E-4E33-8A72-5E102BDD96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6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981745-BEED-4AFC-9F31-AF07E219ABCB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ru-RU">
                <a:solidFill>
                  <a:prstClr val="black"/>
                </a:solidFill>
              </a:rPr>
              <a:t>Стр. </a:t>
            </a:r>
            <a:fld id="{504A7E2C-567E-4E33-8A72-5E102BDD96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5828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</a:defRPr>
            </a:lvl1pPr>
          </a:lstStyle>
          <a:p>
            <a:fld id="{155429F8-321C-4E4B-91B3-1455D3C8E847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3261" y="6356350"/>
            <a:ext cx="1464907" cy="365125"/>
          </a:xfrm>
          <a:prstGeom prst="rect">
            <a:avLst/>
          </a:prstGeom>
          <a:gradFill flip="none" rotWithShape="1">
            <a:gsLst>
              <a:gs pos="0">
                <a:srgbClr val="5F8ED9"/>
              </a:gs>
              <a:gs pos="50000">
                <a:srgbClr val="8EB4E3"/>
              </a:gs>
              <a:gs pos="100000">
                <a:srgbClr val="C6D9F1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ru-RU"/>
              <a:t>МФТИ-2016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07496" y="6356350"/>
            <a:ext cx="99838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Стр. </a:t>
            </a:r>
            <a:fld id="{583BDABB-25CE-41CF-9BB5-01E22315D0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4" r:id="rId2"/>
    <p:sldLayoutId id="2147483699" r:id="rId3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19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865F01A-518D-43D4-9D39-505465ED1917}" type="datetime1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356350"/>
            <a:ext cx="1444752" cy="365125"/>
          </a:xfrm>
          <a:prstGeom prst="rect">
            <a:avLst/>
          </a:prstGeom>
          <a:gradFill flip="none" rotWithShape="1">
            <a:gsLst>
              <a:gs pos="0">
                <a:srgbClr val="5F8FD9"/>
              </a:gs>
              <a:gs pos="50000">
                <a:srgbClr val="8EB4E3"/>
              </a:gs>
              <a:gs pos="100000">
                <a:srgbClr val="C6D9F1"/>
              </a:gs>
            </a:gsLst>
            <a:lin ang="16200000" scaled="1"/>
            <a:tileRect/>
          </a:gradFill>
          <a:ln w="1270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673352" y="6356350"/>
            <a:ext cx="108813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>
                <a:solidFill>
                  <a:prstClr val="black"/>
                </a:solidFill>
              </a:rPr>
              <a:t>Стр. </a:t>
            </a:r>
            <a:fld id="{504A7E2C-567E-4E33-8A72-5E102BDD962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8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resentationload.d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7" descr="Neutral Abstract 7 V1 F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hteck 19">
            <a:hlinkClick r:id="rId4"/>
          </p:cNvPr>
          <p:cNvSpPr/>
          <p:nvPr/>
        </p:nvSpPr>
        <p:spPr>
          <a:xfrm>
            <a:off x="6877050" y="6276975"/>
            <a:ext cx="2266950" cy="5810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2772" name="Прямоугольник 3"/>
          <p:cNvSpPr>
            <a:spLocks noChangeArrowheads="1"/>
          </p:cNvSpPr>
          <p:nvPr/>
        </p:nvSpPr>
        <p:spPr bwMode="auto">
          <a:xfrm>
            <a:off x="722313" y="2203450"/>
            <a:ext cx="7518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kumimoji="0" lang="ru-RU" sz="5400" dirty="0">
                <a:solidFill>
                  <a:srgbClr val="800000"/>
                </a:solidFill>
                <a:latin typeface="Arial" pitchFamily="34" charset="0"/>
              </a:rPr>
              <a:t>Введение в  </a:t>
            </a:r>
            <a:br>
              <a:rPr kumimoji="0" lang="en-US" sz="5400" dirty="0">
                <a:solidFill>
                  <a:srgbClr val="800000"/>
                </a:solidFill>
                <a:latin typeface="Arial" pitchFamily="34" charset="0"/>
              </a:rPr>
            </a:br>
            <a:r>
              <a:rPr kumimoji="0" lang="ru-RU" sz="5400" dirty="0">
                <a:solidFill>
                  <a:srgbClr val="800000"/>
                </a:solidFill>
                <a:latin typeface="Arial" pitchFamily="34" charset="0"/>
              </a:rPr>
              <a:t>распараллеливание</a:t>
            </a:r>
            <a:r>
              <a:rPr kumimoji="0" lang="en-US" sz="5400" dirty="0">
                <a:solidFill>
                  <a:srgbClr val="800000"/>
                </a:solidFill>
                <a:latin typeface="Arial" pitchFamily="34" charset="0"/>
              </a:rPr>
              <a:t> </a:t>
            </a:r>
            <a:br>
              <a:rPr kumimoji="0" lang="en-US" sz="5400" dirty="0">
                <a:solidFill>
                  <a:srgbClr val="800000"/>
                </a:solidFill>
                <a:latin typeface="Arial" pitchFamily="34" charset="0"/>
              </a:rPr>
            </a:br>
            <a:r>
              <a:rPr kumimoji="0" lang="ru-RU" sz="5400" dirty="0">
                <a:solidFill>
                  <a:srgbClr val="800000"/>
                </a:solidFill>
                <a:latin typeface="Arial" pitchFamily="34" charset="0"/>
              </a:rPr>
              <a:t>алгоритмов и программ</a:t>
            </a:r>
            <a:r>
              <a:rPr kumimoji="0" lang="en-US" sz="5400" dirty="0">
                <a:solidFill>
                  <a:srgbClr val="800000"/>
                </a:solidFill>
                <a:latin typeface="Arial" pitchFamily="34" charset="0"/>
              </a:rPr>
              <a:t> </a:t>
            </a:r>
            <a:br>
              <a:rPr kumimoji="0" lang="en-US" sz="5400" dirty="0">
                <a:solidFill>
                  <a:srgbClr val="800000"/>
                </a:solidFill>
                <a:latin typeface="Arial" pitchFamily="34" charset="0"/>
              </a:rPr>
            </a:br>
            <a:r>
              <a:rPr kumimoji="0" lang="ru-RU" sz="5400" dirty="0">
                <a:solidFill>
                  <a:srgbClr val="800000"/>
                </a:solidFill>
                <a:latin typeface="Arial" pitchFamily="34" charset="0"/>
              </a:rPr>
              <a:t>МФТИ-2016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822432"/>
            <a:ext cx="4080882" cy="245605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</a:p>
          <a:p>
            <a:pPr>
              <a:spcBef>
                <a:spcPct val="20000"/>
              </a:spcBef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  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b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*  2</a:t>
            </a:r>
          </a:p>
          <a:p>
            <a:pPr>
              <a:spcAft>
                <a:spcPct val="20000"/>
              </a:spcAft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  c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+  1</a:t>
            </a:r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end do</a:t>
            </a:r>
          </a:p>
          <a:p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nd do</a:t>
            </a:r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1</a:t>
            </a:r>
          </a:p>
        </p:txBody>
      </p:sp>
      <p:sp>
        <p:nvSpPr>
          <p:cNvPr id="9223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599" y="4538548"/>
            <a:ext cx="8725829" cy="120032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(0, 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pPr algn="ctr"/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Loop independent dependence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, истинная зависимость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822432"/>
            <a:ext cx="4080882" cy="245605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</a:p>
          <a:p>
            <a:pPr>
              <a:spcBef>
                <a:spcPct val="20000"/>
              </a:spcBef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c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+  1</a:t>
            </a:r>
          </a:p>
          <a:p>
            <a:pPr>
              <a:spcAft>
                <a:spcPct val="20000"/>
              </a:spcAft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b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*  2</a:t>
            </a:r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end do</a:t>
            </a:r>
          </a:p>
          <a:p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nd do</a:t>
            </a:r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1</a:t>
            </a:r>
          </a:p>
        </p:txBody>
      </p:sp>
      <p:sp>
        <p:nvSpPr>
          <p:cNvPr id="9223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599" y="4538548"/>
            <a:ext cx="8725829" cy="120032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(0, 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pPr algn="ctr"/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Loop independent dependence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ru-RU" sz="2400" dirty="0" err="1">
                <a:solidFill>
                  <a:prstClr val="black"/>
                </a:solidFill>
                <a:latin typeface="Arial" pitchFamily="34" charset="0"/>
              </a:rPr>
              <a:t>антизависимость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8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2798244"/>
            <a:ext cx="8580438" cy="204158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возможно как по любой компоненте итерационного вектора, так и по двум компонентам одновременно.</a:t>
            </a:r>
            <a:endParaRPr kumimoji="0" lang="ru-RU" sz="2400" dirty="0">
              <a:solidFill>
                <a:prstClr val="black"/>
              </a:solidFill>
            </a:endParaRPr>
          </a:p>
          <a:p>
            <a:pPr algn="ctr">
              <a:spcBef>
                <a:spcPts val="800"/>
              </a:spcBef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Внешний и внутренний цикл в последовательной программе можно менять местами</a:t>
            </a:r>
            <a:r>
              <a:rPr kumimoji="0" lang="en-US" sz="2400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  <a:r>
              <a:rPr kumimoji="0" lang="en-US" sz="2400" dirty="0">
                <a:solidFill>
                  <a:srgbClr val="17375E"/>
                </a:solidFill>
                <a:latin typeface="Lucida Grande CY" pitchFamily="2" charset="-52"/>
              </a:rPr>
              <a:t> </a:t>
            </a:r>
            <a:endParaRPr kumimoji="0" lang="el-GR" sz="2400" dirty="0">
              <a:solidFill>
                <a:srgbClr val="17375E"/>
              </a:solidFill>
              <a:latin typeface="Lucida Grande CY" pitchFamily="2" charset="-52"/>
            </a:endParaRPr>
          </a:p>
        </p:txBody>
      </p:sp>
      <p:sp>
        <p:nvSpPr>
          <p:cNvPr id="10247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1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99368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1967395"/>
            <a:ext cx="8580438" cy="15696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Если вектор направлений для вложенного цикла имеет вид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),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то цикл может быть распараллелен по произвольному количеству индексов безо всяких ограничений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</a:t>
            </a:r>
            <a:r>
              <a:rPr kumimoji="0" lang="en-US" sz="2400" dirty="0">
                <a:solidFill>
                  <a:srgbClr val="17375E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Общее утверждение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1</a:t>
            </a:r>
          </a:p>
        </p:txBody>
      </p:sp>
      <p:sp>
        <p:nvSpPr>
          <p:cNvPr id="11271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096" y="3992137"/>
            <a:ext cx="8580438" cy="120032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 последовательной программе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циклы, соответствующие разным уровнем вложенности,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можно поменять местами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5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929161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a(1,2)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a(1,3)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2</a:t>
            </a:r>
          </a:p>
        </p:txBody>
      </p:sp>
      <p:sp>
        <p:nvSpPr>
          <p:cNvPr id="12298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34492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7488" y="4522201"/>
            <a:ext cx="8763000" cy="142192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(0, 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&gt;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). </a:t>
            </a:r>
          </a:p>
          <a:p>
            <a:pPr algn="ctr">
              <a:lnSpc>
                <a:spcPct val="120000"/>
              </a:lnSpc>
            </a:pPr>
            <a:r>
              <a:rPr kumimoji="0" lang="ru-RU" sz="2400" dirty="0" err="1">
                <a:solidFill>
                  <a:prstClr val="black"/>
                </a:solidFill>
                <a:latin typeface="Arial" pitchFamily="34" charset="0"/>
              </a:rPr>
              <a:t>Антизависимость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</a:t>
            </a:r>
          </a:p>
        </p:txBody>
      </p:sp>
      <p:sp>
        <p:nvSpPr>
          <p:cNvPr id="45065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2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1929161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&lt;- a(1,3)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9246" y="4297954"/>
            <a:ext cx="8580438" cy="193899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Внешний цикл может быть распараллелен по итерациям без ограничений</a:t>
            </a:r>
            <a:r>
              <a:rPr kumimoji="0" lang="en-US" sz="2400" dirty="0">
                <a:solidFill>
                  <a:srgbClr val="17375E"/>
                </a:solidFill>
                <a:latin typeface="Arial" pitchFamily="34" charset="0"/>
              </a:rPr>
              <a:t>.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по внутреннему циклу и по двум циклам одновременно может быть осуществлено при условии размножения необходимых входных данных</a:t>
            </a:r>
            <a:r>
              <a:rPr kumimoji="0" lang="en-US" sz="2400" dirty="0">
                <a:solidFill>
                  <a:srgbClr val="17375E"/>
                </a:solidFill>
                <a:latin typeface="Arial" pitchFamily="34" charset="0"/>
              </a:rPr>
              <a:t>.</a:t>
            </a:r>
            <a:endParaRPr kumimoji="0" lang="el-GR" sz="2400" dirty="0">
              <a:solidFill>
                <a:srgbClr val="17375E"/>
              </a:solidFill>
              <a:latin typeface="Arial" pitchFamily="34" charset="0"/>
            </a:endParaRP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2</a:t>
            </a:r>
          </a:p>
        </p:txBody>
      </p:sp>
      <p:sp>
        <p:nvSpPr>
          <p:cNvPr id="13322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1929161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&lt;- a(1,3)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82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3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14347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1929161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ru-RU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ru-RU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a(1,2)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a(2,1) &lt;- 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a(1,2) &lt;- a(1,3)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3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14347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1929161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ru-RU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ru-RU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a(2,1) &lt;- 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a(1,3)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433" y="4522201"/>
            <a:ext cx="8763000" cy="153272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&gt;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).</a:t>
            </a:r>
          </a:p>
          <a:p>
            <a:pPr algn="ctr">
              <a:lnSpc>
                <a:spcPct val="130000"/>
              </a:lnSpc>
            </a:pPr>
            <a:r>
              <a:rPr kumimoji="0" lang="ru-RU" sz="2400" dirty="0" err="1">
                <a:solidFill>
                  <a:prstClr val="black"/>
                </a:solidFill>
                <a:latin typeface="Arial" pitchFamily="34" charset="0"/>
              </a:rPr>
              <a:t>Антизависимость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13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18921" y="4241252"/>
            <a:ext cx="8763000" cy="193899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Внутренний цикл может быть распараллелен по итерациям без ограничений</a:t>
            </a:r>
            <a:r>
              <a:rPr kumimoji="0" lang="en-US" sz="2400" dirty="0">
                <a:solidFill>
                  <a:srgbClr val="17375E"/>
                </a:solidFill>
                <a:latin typeface="Arial" pitchFamily="34" charset="0"/>
              </a:rPr>
              <a:t>.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по внешнему циклу и по двум циклам одновременно может быть осуществлено при условии размножения необходимых входных данных.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5369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 CY" pitchFamily="2" charset="-52"/>
              </a:rPr>
              <a:t>   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3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1929161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ru-RU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ru-RU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a(2,1) &lt;- 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a(1,3)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4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Название 1"/>
          <p:cNvSpPr>
            <a:spLocks noGrp="1"/>
          </p:cNvSpPr>
          <p:nvPr>
            <p:ph type="title"/>
          </p:nvPr>
        </p:nvSpPr>
        <p:spPr>
          <a:xfrm>
            <a:off x="323850" y="238125"/>
            <a:ext cx="8496300" cy="617538"/>
          </a:xfrm>
        </p:spPr>
        <p:txBody>
          <a:bodyPr/>
          <a:lstStyle/>
          <a:p>
            <a:pPr algn="l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Тема 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3776" y="2364059"/>
            <a:ext cx="8206374" cy="1501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0" algn="just">
              <a:lnSpc>
                <a:spcPct val="120000"/>
              </a:lnSpc>
            </a:pPr>
            <a:r>
              <a:rPr kumimoji="0" lang="ru-RU" sz="4000" dirty="0">
                <a:solidFill>
                  <a:prstClr val="black"/>
                </a:solidFill>
                <a:latin typeface="Arial" pitchFamily="34" charset="0"/>
              </a:rPr>
              <a:t>Распараллеливание</a:t>
            </a:r>
            <a:r>
              <a:rPr kumimoji="0" lang="en-US" sz="40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4000" dirty="0">
                <a:solidFill>
                  <a:prstClr val="black"/>
                </a:solidFill>
                <a:latin typeface="Arial" pitchFamily="34" charset="0"/>
              </a:rPr>
              <a:t>вложенных циклов</a:t>
            </a:r>
            <a:endParaRPr kumimoji="0"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66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4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49" y="1728443"/>
            <a:ext cx="3935917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816331"/>
            <a:ext cx="3169457" cy="193899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a(2,3)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a(3,2)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a(3,3)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31" y="4160136"/>
            <a:ext cx="8763000" cy="153272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&gt;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&gt;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).</a:t>
            </a:r>
          </a:p>
          <a:p>
            <a:pPr algn="ctr">
              <a:lnSpc>
                <a:spcPct val="130000"/>
              </a:lnSpc>
            </a:pPr>
            <a:r>
              <a:rPr kumimoji="0" lang="ru-RU" sz="2400" dirty="0" err="1">
                <a:solidFill>
                  <a:prstClr val="black"/>
                </a:solidFill>
                <a:latin typeface="Arial" pitchFamily="34" charset="0"/>
              </a:rPr>
              <a:t>Антизависимость</a:t>
            </a:r>
            <a:r>
              <a:rPr kumimoji="0" lang="en-US" sz="2400" dirty="0">
                <a:solidFill>
                  <a:prstClr val="black"/>
                </a:solidFill>
                <a:latin typeface="Lucida Grande CY" pitchFamily="2" charset="-52"/>
              </a:rPr>
              <a:t>. </a:t>
            </a:r>
          </a:p>
        </p:txBody>
      </p:sp>
      <p:sp>
        <p:nvSpPr>
          <p:cNvPr id="47113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4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49" y="1728443"/>
            <a:ext cx="3935917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484813" y="1816331"/>
            <a:ext cx="3169457" cy="193899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a(2,3)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a(3,2)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a(2,2)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&lt;- a(3,3)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74317" y="3940175"/>
            <a:ext cx="8763000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внутреннего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цикла возможно, если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мы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размножим необходимые входные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данные или вставим барьерную синхронизацию после внутреннего цикла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внешнего цикла или сразу двух циклов возможно при размножении необходимых входных данных.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7417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4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849" y="1728443"/>
            <a:ext cx="3935917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5484813" y="1816331"/>
            <a:ext cx="3169457" cy="193899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a(2,3)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a(3,2)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a(2,2)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a(3,3)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49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263525" y="4159250"/>
            <a:ext cx="8763000" cy="153272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50800"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 последовательной программе можно переставить местами внешний и внутренний циклы.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Результат анализа останется тем же самым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8441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4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1728443"/>
            <a:ext cx="3935917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j   =  1,u</a:t>
            </a:r>
            <a:r>
              <a:rPr kumimoji="0" lang="pl-PL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+1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816331"/>
            <a:ext cx="3169457" cy="193899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a(2,3)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a(3,2)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a(2,2)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a(3,3)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56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9246" y="2357680"/>
            <a:ext cx="8580438" cy="10114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10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Пусть многомерный цикл имеет вектор направлений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, в состав которого входят только элементы “&gt;” и “=”.</a:t>
            </a:r>
            <a:r>
              <a:rPr kumimoji="0" lang="ru-RU" altLang="ja-JP" sz="2400" dirty="0">
                <a:solidFill>
                  <a:srgbClr val="10253F"/>
                </a:solidFill>
                <a:latin typeface="Arial" pitchFamily="34" charset="0"/>
              </a:rPr>
              <a:t> </a:t>
            </a:r>
            <a:endParaRPr kumimoji="0" lang="en-US" altLang="ja-JP" sz="2400" dirty="0">
              <a:solidFill>
                <a:srgbClr val="10253F"/>
              </a:solidFill>
              <a:latin typeface="Arial" pitchFamily="34" charset="0"/>
            </a:endParaRP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 CY" pitchFamily="2" charset="-52"/>
              </a:rPr>
              <a:t>   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Общее утверждение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2</a:t>
            </a:r>
          </a:p>
        </p:txBody>
      </p:sp>
      <p:sp>
        <p:nvSpPr>
          <p:cNvPr id="19463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6683" y="4026616"/>
            <a:ext cx="8580438" cy="148271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10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 последовательной программе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циклы, соответствующие разным уровнем вложенности,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можно поменять местами</a:t>
            </a:r>
            <a:r>
              <a:rPr kumimoji="0" lang="en-US" sz="2400" dirty="0">
                <a:solidFill>
                  <a:srgbClr val="10253F"/>
                </a:solidFill>
                <a:latin typeface="Arial" pitchFamily="34" charset="0"/>
              </a:rPr>
              <a:t>.</a:t>
            </a:r>
            <a:endParaRPr kumimoji="0" lang="en-US" altLang="ja-JP" sz="2400" dirty="0">
              <a:solidFill>
                <a:srgbClr val="10253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76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9512" y="4026616"/>
            <a:ext cx="8867121" cy="196284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10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по индексам, соответствующим компонентам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&gt;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 векторе направлений,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возможно при размножении необходимых входных данных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иногда достаточно барьерных синхронизаций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).</a:t>
            </a:r>
            <a:endParaRPr kumimoji="0" lang="en-US" altLang="ja-JP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390" y="1855885"/>
            <a:ext cx="8859684" cy="196284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10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Вложенный цикл может быть распараллелен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без ограничений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по произвольному количеству индексов,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соответствующих компонентам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 векторе направлений.</a:t>
            </a:r>
            <a:endParaRPr kumimoji="0" lang="en-US" altLang="ja-JP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487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 CY" pitchFamily="2" charset="-52"/>
              </a:rPr>
              <a:t>   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Общее утверждение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2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1456805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5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1918010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82878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a(1,1)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a(2,0)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264501"/>
            <a:ext cx="8580438" cy="142192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Истинная зависимость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48136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5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a(2,0)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1918010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0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286803"/>
            <a:ext cx="8580438" cy="190205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Внешний цикл может быть распараллелен без всяких ограничений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внутреннего цикла или двух циклов одновременно </a:t>
            </a:r>
            <a:r>
              <a:rPr kumimoji="0" lang="ru-RU" sz="2400" b="1" dirty="0">
                <a:solidFill>
                  <a:prstClr val="black"/>
                </a:solidFill>
                <a:latin typeface="Arial" pitchFamily="34" charset="0"/>
              </a:rPr>
              <a:t>невозможно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5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22537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a(2,0)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1918010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61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6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23561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1918010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82878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a(2,1) &lt;- a(2,0)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a(1,2) &lt;- a(1,1)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56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47597" y="5027969"/>
            <a:ext cx="7673975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8299" y="2207941"/>
            <a:ext cx="4667250" cy="230832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6446" y="1730375"/>
            <a:ext cx="2546931" cy="304698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097" name="Название 1"/>
          <p:cNvSpPr>
            <a:spLocks noGrp="1"/>
          </p:cNvSpPr>
          <p:nvPr>
            <p:ph type="title"/>
          </p:nvPr>
        </p:nvSpPr>
        <p:spPr>
          <a:xfrm>
            <a:off x="323850" y="238125"/>
            <a:ext cx="8496300" cy="617538"/>
          </a:xfrm>
        </p:spPr>
        <p:txBody>
          <a:bodyPr/>
          <a:lstStyle/>
          <a:p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98583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 CY" pitchFamily="2" charset="-52"/>
              </a:rPr>
              <a:t>         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Общий нормализованный вид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732020" y="2435613"/>
            <a:ext cx="4667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Значение </a:t>
            </a:r>
            <a:r>
              <a:rPr kumimoji="0" lang="ru-RU" sz="2400" u="sng" dirty="0">
                <a:solidFill>
                  <a:prstClr val="black"/>
                </a:solidFill>
                <a:latin typeface="Arial" pitchFamily="34" charset="0"/>
              </a:rPr>
              <a:t>итерационного вектора</a:t>
            </a:r>
            <a:br>
              <a:rPr kumimoji="0" lang="ru-RU" sz="2400" u="sng" dirty="0">
                <a:solidFill>
                  <a:prstClr val="black"/>
                </a:solidFill>
                <a:latin typeface="Arial" pitchFamily="34" charset="0"/>
              </a:rPr>
            </a:b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(j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400" baseline="-25000" dirty="0" err="1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pPr algn="ctr" defTabSz="914400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соответствует конкретной итерации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3"/>
          <p:cNvSpPr>
            <a:spLocks noChangeArrowheads="1"/>
          </p:cNvSpPr>
          <p:nvPr/>
        </p:nvSpPr>
        <p:spPr bwMode="auto">
          <a:xfrm>
            <a:off x="801495" y="1806575"/>
            <a:ext cx="7597775" cy="442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do j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1,u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</a:p>
          <a:p>
            <a:pPr algn="just"/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do j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1,u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pPr algn="just"/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 algn="just"/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do 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baseline="-25000" dirty="0" err="1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1,u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n</a:t>
            </a:r>
          </a:p>
          <a:p>
            <a:pPr algn="just"/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    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 algn="just"/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enddo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</a:t>
            </a:r>
          </a:p>
          <a:p>
            <a:pPr algn="just"/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enddo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		               </a:t>
            </a:r>
            <a:endParaRPr kumimoji="0" lang="ru-RU" sz="2200" dirty="0">
              <a:solidFill>
                <a:prstClr val="black"/>
              </a:solidFill>
              <a:latin typeface="Arial" pitchFamily="34" charset="0"/>
            </a:endParaRPr>
          </a:p>
          <a:p>
            <a:pPr algn="just"/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enddo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.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	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kumimoji="0" lang="en-US" sz="2000" noProof="1">
              <a:solidFill>
                <a:prstClr val="black"/>
              </a:solidFill>
              <a:latin typeface="Arial" pitchFamily="34" charset="0"/>
            </a:endParaRPr>
          </a:p>
          <a:p>
            <a:pPr algn="ctr">
              <a:spcBef>
                <a:spcPts val="16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Множество всех допустимых значений итерационных векторов образует </a:t>
            </a:r>
            <a:r>
              <a:rPr kumimoji="0" lang="ru-RU" sz="2400" u="sng" dirty="0">
                <a:solidFill>
                  <a:prstClr val="black"/>
                </a:solidFill>
                <a:latin typeface="Arial" pitchFamily="34" charset="0"/>
              </a:rPr>
              <a:t>итерационное пространство цикла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                                        </a:t>
            </a:r>
            <a:endParaRPr kumimoji="0" lang="ru-RU" sz="2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31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398313"/>
            <a:ext cx="8580438" cy="142192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Истинная зависимость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</a:t>
            </a:r>
          </a:p>
        </p:txBody>
      </p:sp>
      <p:sp>
        <p:nvSpPr>
          <p:cNvPr id="49160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6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1918010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82878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a(2,1) &lt;- a(2,0)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a(1,2)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9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275652"/>
            <a:ext cx="8580438" cy="201285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Внутренний цикл может быть распараллелен без всяких ограничений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b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</a:b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внешнего цикла или двух циклов одновременно </a:t>
            </a:r>
            <a:r>
              <a:rPr kumimoji="0" lang="ru-RU" sz="2400" b="1" dirty="0">
                <a:solidFill>
                  <a:prstClr val="black"/>
                </a:solidFill>
                <a:latin typeface="Arial" pitchFamily="34" charset="0"/>
              </a:rPr>
              <a:t>невозможно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endParaRPr kumimoji="0" lang="el-GR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4584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6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1918010"/>
            <a:ext cx="3612530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82878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a(2,1) &lt;- a(2,0)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a(1,2)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a(2,1)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4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7545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7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a(0,0)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a(0,1)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a(1,1)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616802"/>
            <a:ext cx="8580438" cy="153272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 </a:t>
            </a:r>
          </a:p>
          <a:p>
            <a:pPr algn="ctr">
              <a:lnSpc>
                <a:spcPct val="13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Истинная зависимость</a:t>
            </a:r>
            <a:r>
              <a:rPr kumimoji="0" lang="en-US" sz="2400" dirty="0">
                <a:solidFill>
                  <a:prstClr val="black"/>
                </a:solidFill>
                <a:latin typeface="Lucida Grande CY" pitchFamily="2" charset="-52"/>
              </a:rPr>
              <a:t>. </a:t>
            </a:r>
            <a:endParaRPr kumimoji="0" lang="el-GR" sz="2400" dirty="0">
              <a:solidFill>
                <a:prstClr val="black"/>
              </a:solidFill>
              <a:latin typeface="Lucida Grande CY" pitchFamily="2" charset="-52"/>
            </a:endParaRPr>
          </a:p>
        </p:txBody>
      </p:sp>
      <p:sp>
        <p:nvSpPr>
          <p:cNvPr id="50184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2" name="Rechteck 36"/>
          <p:cNvSpPr>
            <a:spLocks noChangeArrowheads="1"/>
          </p:cNvSpPr>
          <p:nvPr/>
        </p:nvSpPr>
        <p:spPr bwMode="gray">
          <a:xfrm>
            <a:off x="323850" y="1057545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7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&lt;- a(0,0)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a(0,1)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  <a:endParaRPr kumimoji="0" lang="ru-RU" sz="2400" dirty="0">
              <a:solidFill>
                <a:srgbClr val="FF0000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0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2014" y="4304371"/>
            <a:ext cx="8580438" cy="190205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внутреннего цикла возможно, если мы вставим после него барьерную синхронизацию. 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внешнего цикла или двух циклов одновременно </a:t>
            </a:r>
            <a:r>
              <a:rPr kumimoji="0" lang="ru-RU" sz="2400" b="1" dirty="0">
                <a:solidFill>
                  <a:prstClr val="black"/>
                </a:solidFill>
                <a:latin typeface="Arial" pitchFamily="34" charset="0"/>
              </a:rPr>
              <a:t>невозможно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 </a:t>
            </a:r>
          </a:p>
        </p:txBody>
      </p:sp>
      <p:sp>
        <p:nvSpPr>
          <p:cNvPr id="26632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5" name="Rechteck 36"/>
          <p:cNvSpPr>
            <a:spLocks noChangeArrowheads="1"/>
          </p:cNvSpPr>
          <p:nvPr/>
        </p:nvSpPr>
        <p:spPr bwMode="gray">
          <a:xfrm>
            <a:off x="323850" y="1057545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7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&lt;- a(0,0)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a(0,1)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  <a:endParaRPr kumimoji="0" lang="ru-RU" sz="2400" dirty="0">
              <a:solidFill>
                <a:srgbClr val="FF0000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605651"/>
            <a:ext cx="8580438" cy="153272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 последовательной программе можно переставить местами внешний и внутренний циклы.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Результат анализа останется тем же самым</a:t>
            </a:r>
            <a:r>
              <a:rPr kumimoji="0" lang="en-US" sz="2400" dirty="0">
                <a:solidFill>
                  <a:prstClr val="black"/>
                </a:solidFill>
                <a:latin typeface="Lucida Grande CY" pitchFamily="2" charset="-52"/>
              </a:rPr>
              <a:t>.</a:t>
            </a:r>
          </a:p>
        </p:txBody>
      </p:sp>
      <p:sp>
        <p:nvSpPr>
          <p:cNvPr id="27656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2" name="Rechteck 36"/>
          <p:cNvSpPr>
            <a:spLocks noChangeArrowheads="1"/>
          </p:cNvSpPr>
          <p:nvPr/>
        </p:nvSpPr>
        <p:spPr bwMode="gray">
          <a:xfrm>
            <a:off x="323850" y="1057545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7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&lt;- a(0,0)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a(0,1)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a(1,0)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a(1,1)</a:t>
            </a:r>
            <a:endParaRPr kumimoji="0" lang="ru-RU" sz="2400" dirty="0">
              <a:solidFill>
                <a:srgbClr val="FF0000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3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2168113"/>
            <a:ext cx="8580438" cy="100258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10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Пусть многомерный цикл имеет вектор направлений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, в состав которого входят только элементы “&lt;” и “=”</a:t>
            </a:r>
            <a:r>
              <a:rPr kumimoji="0" lang="ru-RU" altLang="ja-JP" sz="2400" dirty="0">
                <a:solidFill>
                  <a:srgbClr val="10253F"/>
                </a:solidFill>
                <a:latin typeface="Arial" pitchFamily="34" charset="0"/>
              </a:rPr>
              <a:t>.</a:t>
            </a:r>
            <a:endParaRPr kumimoji="0" lang="en-US" sz="2400" dirty="0">
              <a:solidFill>
                <a:srgbClr val="10253F"/>
              </a:solidFill>
              <a:latin typeface="Arial" pitchFamily="34" charset="0"/>
            </a:endParaRPr>
          </a:p>
        </p:txBody>
      </p:sp>
      <p:sp>
        <p:nvSpPr>
          <p:cNvPr id="7" name="Rechteck 36"/>
          <p:cNvSpPr>
            <a:spLocks noChangeArrowheads="1"/>
          </p:cNvSpPr>
          <p:nvPr/>
        </p:nvSpPr>
        <p:spPr bwMode="gray">
          <a:xfrm>
            <a:off x="323850" y="838200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Общее утверждение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3</a:t>
            </a:r>
          </a:p>
        </p:txBody>
      </p:sp>
      <p:sp>
        <p:nvSpPr>
          <p:cNvPr id="28679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5532" y="3770143"/>
            <a:ext cx="8580438" cy="148271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 последовательной программе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циклы, соответствующие разным уровнем вложенности,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можно поменять местами</a:t>
            </a:r>
            <a:r>
              <a:rPr kumimoji="0" lang="en-US" sz="2400" dirty="0">
                <a:solidFill>
                  <a:srgbClr val="10253F"/>
                </a:solidFill>
                <a:latin typeface="Arial" pitchFamily="34" charset="0"/>
              </a:rPr>
              <a:t>.</a:t>
            </a:r>
            <a:endParaRPr kumimoji="0" lang="ru-RU" sz="2400" dirty="0">
              <a:solidFill>
                <a:srgbClr val="10253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926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878187"/>
            <a:ext cx="8580438" cy="389087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2875"/>
              </a:spcBef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Вложенный цикл может быть распараллелен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без ограничений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по произвольному количеству индексов,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соответствующих компонентам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altLang="ru-RU" sz="22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2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 векторе направлений. 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Возможность распараллеливания по индексам, соответствующим компонентам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altLang="ru-RU" sz="22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&lt;</a:t>
            </a:r>
            <a:r>
              <a:rPr kumimoji="0" lang="en-US" altLang="ru-RU" sz="22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вектора направлений, требует дополнительного анализа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.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Оно может быть: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kumimoji="0" lang="ru-RU" sz="2200" b="1" dirty="0">
                <a:solidFill>
                  <a:prstClr val="black"/>
                </a:solidFill>
                <a:latin typeface="Arial" pitchFamily="34" charset="0"/>
              </a:rPr>
              <a:t>невозможно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; </a:t>
            </a:r>
          </a:p>
          <a:p>
            <a:pPr marL="742950" lvl="1" indent="-285750">
              <a:lnSpc>
                <a:spcPct val="12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возможно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но для ограниченного числа исполнителей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; </a:t>
            </a:r>
          </a:p>
          <a:p>
            <a:pPr marL="742950" lvl="1" indent="-285750">
              <a:lnSpc>
                <a:spcPct val="12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возможно с барьерной синхронизацией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29703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Rechteck 36"/>
          <p:cNvSpPr>
            <a:spLocks noChangeArrowheads="1"/>
          </p:cNvSpPr>
          <p:nvPr/>
        </p:nvSpPr>
        <p:spPr bwMode="gray">
          <a:xfrm>
            <a:off x="323850" y="838200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 CY" pitchFamily="2" charset="-52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Общее утверждение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3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33866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8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1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554427"/>
            <a:ext cx="8580438" cy="142192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 = (</a:t>
            </a:r>
            <a:r>
              <a:rPr kumimoji="0" lang="en-US" altLang="ru-RU" sz="2400" b="1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&gt;</a:t>
            </a:r>
            <a:r>
              <a:rPr kumimoji="0" lang="en-US" altLang="ru-RU" sz="2400" b="1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b="1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&lt;</a:t>
            </a:r>
            <a:r>
              <a:rPr kumimoji="0" lang="en-US" altLang="ru-RU" sz="2400" b="1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kumimoji="0" lang="ru-RU" sz="2400" dirty="0" err="1">
                <a:solidFill>
                  <a:prstClr val="black"/>
                </a:solidFill>
                <a:latin typeface="Arial" pitchFamily="34" charset="0"/>
              </a:rPr>
              <a:t>Антизависимость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 </a:t>
            </a:r>
          </a:p>
        </p:txBody>
      </p:sp>
      <p:sp>
        <p:nvSpPr>
          <p:cNvPr id="51208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8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a(2,1)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7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857250" y="1023938"/>
            <a:ext cx="7597775" cy="34163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Итерационное пространство линейно упорядочено.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algn="just"/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I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если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  <a:sym typeface="Symbol" pitchFamily="18" charset="2"/>
              </a:rPr>
              <a:t></a:t>
            </a:r>
            <a:r>
              <a:rPr kumimoji="0" lang="en-US" dirty="0">
                <a:solidFill>
                  <a:prstClr val="black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k, 1≤ k ≤ n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выполнено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baseline="-25000" dirty="0" err="1">
                <a:solidFill>
                  <a:prstClr val="black"/>
                </a:solidFill>
                <a:latin typeface="Arial" pitchFamily="34" charset="0"/>
              </a:rPr>
              <a:t>k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400" baseline="-25000" dirty="0" err="1">
                <a:solidFill>
                  <a:prstClr val="black"/>
                </a:solidFill>
                <a:latin typeface="Arial" pitchFamily="34" charset="0"/>
              </a:rPr>
              <a:t>k</a:t>
            </a:r>
            <a:endParaRPr kumimoji="0" lang="en-US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I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если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  <a:sym typeface="Symbol" pitchFamily="18" charset="2"/>
              </a:rPr>
              <a:t>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s, 1 ≤ s ≤ n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такое, что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</a:p>
          <a:p>
            <a:pPr algn="ctr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	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en-US" sz="2400" baseline="-25000" dirty="0" err="1">
                <a:solidFill>
                  <a:prstClr val="black"/>
                </a:solidFill>
                <a:latin typeface="Arial" pitchFamily="34" charset="0"/>
              </a:rPr>
              <a:t>k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400" baseline="-25000" dirty="0" err="1">
                <a:solidFill>
                  <a:prstClr val="black"/>
                </a:solidFill>
                <a:latin typeface="Arial" pitchFamily="34" charset="0"/>
              </a:rPr>
              <a:t>k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1 ≤ k &lt; s, and i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&lt;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400" baseline="-25000" dirty="0" err="1">
                <a:solidFill>
                  <a:prstClr val="black"/>
                </a:solidFill>
                <a:latin typeface="Arial" pitchFamily="34" charset="0"/>
              </a:rPr>
              <a:t>s</a:t>
            </a:r>
            <a:endParaRPr kumimoji="0" lang="en-US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algn="just"/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algn="just"/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Это лексикографический порядок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kumimoji="0" lang="ru-RU" sz="2200" dirty="0">
              <a:solidFill>
                <a:prstClr val="black"/>
              </a:solidFill>
              <a:latin typeface="Lucida Grande CY" pitchFamily="2" charset="-52"/>
            </a:endParaRPr>
          </a:p>
        </p:txBody>
      </p:sp>
      <p:sp>
        <p:nvSpPr>
          <p:cNvPr id="5126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48186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56944" y="4253350"/>
            <a:ext cx="8580438" cy="198515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Распараллеливание внутреннего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цикла возможно, если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мы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размножим необходимые входные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данные или вставим барьерную синхронизацию после внутреннего цикла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.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Распараллеливание внешнего цикла или сразу двух циклов возможно при размножении необходимых входных данных</a:t>
            </a:r>
            <a:r>
              <a:rPr kumimoji="0" lang="en-US" sz="2400" dirty="0">
                <a:solidFill>
                  <a:prstClr val="black"/>
                </a:solidFill>
                <a:latin typeface="Lucida Grande CY" pitchFamily="2" charset="-52"/>
              </a:rPr>
              <a:t>.</a:t>
            </a:r>
            <a:endParaRPr kumimoji="0" lang="el-GR" sz="2400" dirty="0">
              <a:solidFill>
                <a:prstClr val="black"/>
              </a:solidFill>
              <a:latin typeface="Lucida Grande CY" pitchFamily="2" charset="-52"/>
            </a:endParaRPr>
          </a:p>
        </p:txBody>
      </p:sp>
      <p:sp>
        <p:nvSpPr>
          <p:cNvPr id="31753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8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a(2,1)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4783880"/>
            <a:ext cx="8580438" cy="83099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dirty="0">
                <a:solidFill>
                  <a:srgbClr val="760B00"/>
                </a:solidFill>
                <a:latin typeface="Arial" pitchFamily="34" charset="0"/>
              </a:rPr>
              <a:t>В последовательной программе внутренний и внешний цикл </a:t>
            </a:r>
            <a:r>
              <a:rPr kumimoji="0" lang="ru-RU" sz="2400" b="1" dirty="0">
                <a:solidFill>
                  <a:srgbClr val="760B00"/>
                </a:solidFill>
                <a:latin typeface="Arial" pitchFamily="34" charset="0"/>
              </a:rPr>
              <a:t>нельзя </a:t>
            </a:r>
            <a:r>
              <a:rPr kumimoji="0" lang="ru-RU" sz="2400" dirty="0">
                <a:solidFill>
                  <a:srgbClr val="760B00"/>
                </a:solidFill>
                <a:latin typeface="Arial" pitchFamily="34" charset="0"/>
              </a:rPr>
              <a:t>менять местами</a:t>
            </a:r>
            <a:r>
              <a:rPr kumimoji="0" lang="en-US" sz="2400" dirty="0">
                <a:solidFill>
                  <a:srgbClr val="760B00"/>
                </a:solidFill>
                <a:latin typeface="Arial" pitchFamily="34" charset="0"/>
              </a:rPr>
              <a:t>!</a:t>
            </a:r>
            <a:endParaRPr kumimoji="0" lang="el-GR" sz="2400" dirty="0">
              <a:solidFill>
                <a:srgbClr val="760B00"/>
              </a:solidFill>
              <a:latin typeface="Arial" pitchFamily="34" charset="0"/>
            </a:endParaRPr>
          </a:p>
        </p:txBody>
      </p:sp>
      <p:sp>
        <p:nvSpPr>
          <p:cNvPr id="32778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8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,1)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a(2,1)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,0)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,1)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174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9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-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a(1,2)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5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3165" y="4627759"/>
            <a:ext cx="8580438" cy="142192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(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&gt;</a:t>
            </a:r>
            <a:r>
              <a:rPr kumimoji="0" lang="en-US" altLang="ru-RU" sz="24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Истинная зависимость</a:t>
            </a:r>
            <a:r>
              <a:rPr kumimoji="0" lang="en-US" sz="2400" dirty="0">
                <a:solidFill>
                  <a:prstClr val="black"/>
                </a:solidFill>
                <a:latin typeface="Lucida Grande CY" pitchFamily="2" charset="-52"/>
              </a:rPr>
              <a:t>. </a:t>
            </a:r>
          </a:p>
        </p:txBody>
      </p:sp>
      <p:sp>
        <p:nvSpPr>
          <p:cNvPr id="52232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9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-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5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39712" y="4445752"/>
            <a:ext cx="8580438" cy="175432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внутреннего цикла возможно, если мы вставим после него барьерную синхронизацию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внешнего цикла или двух циклов одновременно </a:t>
            </a:r>
            <a:r>
              <a:rPr kumimoji="0" lang="ru-RU" sz="2400" b="1" dirty="0">
                <a:solidFill>
                  <a:prstClr val="black"/>
                </a:solidFill>
                <a:latin typeface="Arial" pitchFamily="34" charset="0"/>
              </a:rPr>
              <a:t>невозможно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824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9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-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067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50863" y="4630197"/>
            <a:ext cx="8580438" cy="83099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dirty="0">
                <a:solidFill>
                  <a:srgbClr val="760B00"/>
                </a:solidFill>
                <a:latin typeface="Arial" pitchFamily="34" charset="0"/>
              </a:rPr>
              <a:t>В последовательной программе внутренний и внешний цикл </a:t>
            </a:r>
            <a:r>
              <a:rPr kumimoji="0" lang="ru-RU" sz="2400" b="1" dirty="0">
                <a:solidFill>
                  <a:srgbClr val="760B00"/>
                </a:solidFill>
                <a:latin typeface="Arial" pitchFamily="34" charset="0"/>
              </a:rPr>
              <a:t>нельзя </a:t>
            </a:r>
            <a:r>
              <a:rPr kumimoji="0" lang="ru-RU" sz="2400" dirty="0">
                <a:solidFill>
                  <a:srgbClr val="760B00"/>
                </a:solidFill>
                <a:latin typeface="Arial" pitchFamily="34" charset="0"/>
              </a:rPr>
              <a:t>менять местами</a:t>
            </a:r>
            <a:r>
              <a:rPr kumimoji="0" lang="en-US" sz="2400" dirty="0">
                <a:solidFill>
                  <a:srgbClr val="760B00"/>
                </a:solidFill>
                <a:latin typeface="Arial" pitchFamily="34" charset="0"/>
              </a:rPr>
              <a:t>!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8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1055688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</a:t>
            </a: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9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1929161"/>
            <a:ext cx="3913613" cy="20867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do 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endParaRPr kumimoji="0" lang="pl-PL" sz="2400" baseline="-25000" dirty="0">
              <a:solidFill>
                <a:prstClr val="black"/>
              </a:solidFill>
              <a:latin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S:   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a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i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-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, j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+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*2</a:t>
            </a:r>
          </a:p>
          <a:p>
            <a:pPr fontAlgn="auto">
              <a:spcBef>
                <a:spcPts val="0"/>
              </a:spcBef>
              <a:spcAft>
                <a:spcPct val="20000"/>
              </a:spcAft>
              <a:defRPr/>
            </a:pP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err="1">
                <a:solidFill>
                  <a:prstClr val="black"/>
                </a:solidFill>
                <a:latin typeface="Arial" pitchFamily="34" charset="0"/>
              </a:rPr>
              <a:t>e</a:t>
            </a:r>
            <a:r>
              <a:rPr kumimoji="0" lang="pl-PL" sz="2400" dirty="0" err="1">
                <a:solidFill>
                  <a:prstClr val="black"/>
                </a:solidFill>
                <a:latin typeface="Arial" pitchFamily="34" charset="0"/>
              </a:rPr>
              <a:t>nd</a:t>
            </a:r>
            <a:r>
              <a:rPr kumimoji="0" lang="pl-PL" sz="2400" dirty="0">
                <a:solidFill>
                  <a:prstClr val="black"/>
                </a:solidFill>
                <a:latin typeface="Arial" pitchFamily="34" charset="0"/>
              </a:rPr>
              <a:t> do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484813" y="1794029"/>
            <a:ext cx="3169457" cy="230832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(1,1)	a(1,1)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(1,2)	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a(1,2)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0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(2,1)	a(2,1) &lt;- 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a(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srgbClr val="FF0000"/>
                </a:solidFill>
                <a:latin typeface="Arial" pitchFamily="34" charset="0"/>
              </a:rPr>
              <a:t>)</a:t>
            </a:r>
          </a:p>
          <a:p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(2,2)	a(2,2) &lt;- a(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)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779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8095" y="2168113"/>
            <a:ext cx="8580438" cy="24929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100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Пусть для некоторого многомерного цикла определен вектор направлений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r>
              <a:rPr kumimoji="0" lang="en-US" sz="2400" dirty="0">
                <a:solidFill>
                  <a:srgbClr val="17375E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latin typeface="Arial" pitchFamily="34" charset="0"/>
              </a:rPr>
              <a:t>Истинная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зависимость </a:t>
            </a:r>
            <a:r>
              <a:rPr kumimoji="0" lang="ru-RU" sz="2400">
                <a:solidFill>
                  <a:prstClr val="black"/>
                </a:solidFill>
                <a:latin typeface="Arial" pitchFamily="34" charset="0"/>
              </a:rPr>
              <a:t>между итерациями в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цикле существует тогда и только тогда, когда крайний левый элемент вектора направлений, отличный от “=”, есть “&lt;”</a:t>
            </a:r>
            <a:r>
              <a:rPr kumimoji="0" lang="en-US" sz="2400" dirty="0">
                <a:solidFill>
                  <a:srgbClr val="17375E"/>
                </a:solidFill>
                <a:latin typeface="Lucida Grande CY" pitchFamily="2" charset="-52"/>
              </a:rPr>
              <a:t>. </a:t>
            </a: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909638"/>
            <a:ext cx="8496300" cy="59848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Главное утверждение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36871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13296627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20"/>
          <p:cNvSpPr>
            <a:spLocks noChangeArrowheads="1"/>
          </p:cNvSpPr>
          <p:nvPr/>
        </p:nvSpPr>
        <p:spPr bwMode="auto">
          <a:xfrm>
            <a:off x="323850" y="1722073"/>
            <a:ext cx="8580438" cy="361329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5000"/>
              </a:spcBef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Вложенные циклы могут быть распараллелены по произвольному количеству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индексов, соответствующих компонентам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altLang="ru-RU" sz="2200" dirty="0">
                <a:solidFill>
                  <a:prstClr val="black"/>
                </a:solidFill>
                <a:latin typeface="Arial" pitchFamily="34" charset="0"/>
              </a:rPr>
              <a:t>“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altLang="ru-RU" sz="2200" dirty="0">
                <a:solidFill>
                  <a:prstClr val="black"/>
                </a:solidFill>
                <a:latin typeface="Arial" pitchFamily="34" charset="0"/>
              </a:rPr>
              <a:t>”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вектора направлений,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без всяких ограничений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. </a:t>
            </a:r>
          </a:p>
          <a:p>
            <a:pPr>
              <a:lnSpc>
                <a:spcPct val="110000"/>
              </a:lnSpc>
              <a:spcBef>
                <a:spcPct val="25000"/>
              </a:spcBef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 последовательной программе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уровень вложенности, соответствующий такому компоненту,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может быть переставлен с любым соседним уровнем вложенности. 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>
              <a:lnSpc>
                <a:spcPct val="110000"/>
              </a:lnSpc>
              <a:spcBef>
                <a:spcPct val="25000"/>
              </a:spcBef>
            </a:pP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В последовательной программе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мы можем переставить два соседних уровня вложенности, соответствующих компонентам вектора направлений с одинаковыми значениями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.  </a:t>
            </a:r>
            <a:endParaRPr kumimoji="0" lang="ru-RU" sz="2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7895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909638"/>
            <a:ext cx="8496300" cy="59848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Главное утверждение. Следствия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686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0"/>
          <p:cNvSpPr>
            <a:spLocks noChangeArrowheads="1"/>
          </p:cNvSpPr>
          <p:nvPr/>
        </p:nvSpPr>
        <p:spPr bwMode="auto">
          <a:xfrm>
            <a:off x="279246" y="1945093"/>
            <a:ext cx="8580438" cy="32870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5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Если во вложенном цикле существуют только </a:t>
            </a:r>
            <a:r>
              <a:rPr kumimoji="0" lang="ru-RU" sz="2400" dirty="0" err="1">
                <a:solidFill>
                  <a:prstClr val="black"/>
                </a:solidFill>
                <a:latin typeface="Arial" pitchFamily="34" charset="0"/>
              </a:rPr>
              <a:t>антизависимости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он может быть распараллелен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по произвольному количеству индексов при условии предварительного размножения необходимых входных данных.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pPr>
              <a:lnSpc>
                <a:spcPct val="120000"/>
              </a:lnSpc>
              <a:spcBef>
                <a:spcPct val="25000"/>
              </a:spcBef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Распараллеливание циклов с истинными зависимостями может быть проблематичным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.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8919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909638"/>
            <a:ext cx="8496300" cy="59848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Главное утверждение. Следствия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69881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/>
          <p:cNvSpPr>
            <a:spLocks noChangeArrowheads="1" noChangeShapeType="1" noTextEdit="1"/>
          </p:cNvSpPr>
          <p:nvPr/>
        </p:nvSpPr>
        <p:spPr bwMode="gray">
          <a:xfrm>
            <a:off x="1581150" y="1585913"/>
            <a:ext cx="1322388" cy="216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0C0C0"/>
                    </a:gs>
                    <a:gs pos="100000">
                      <a:srgbClr val="484848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29699" name="WordArt 8"/>
          <p:cNvSpPr>
            <a:spLocks noChangeArrowheads="1" noChangeShapeType="1" noTextEdit="1"/>
          </p:cNvSpPr>
          <p:nvPr/>
        </p:nvSpPr>
        <p:spPr bwMode="gray">
          <a:xfrm>
            <a:off x="763588" y="2536825"/>
            <a:ext cx="1004887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B4B4B4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29700" name="WordArt 9"/>
          <p:cNvSpPr>
            <a:spLocks noChangeArrowheads="1" noChangeShapeType="1" noTextEdit="1"/>
          </p:cNvSpPr>
          <p:nvPr/>
        </p:nvSpPr>
        <p:spPr bwMode="gray">
          <a:xfrm>
            <a:off x="2200275" y="2484438"/>
            <a:ext cx="1546225" cy="2535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1C4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?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908050"/>
            <a:ext cx="8580438" cy="529375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do j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1,u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do j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1, 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	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do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baseline="-25000" dirty="0" err="1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= 1,u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n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   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 … 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A(f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),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,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f</a:t>
            </a:r>
            <a:r>
              <a:rPr kumimoji="0" lang="en-US" sz="2200" baseline="-25000" dirty="0" err="1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))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   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2:</a:t>
            </a:r>
            <a:r>
              <a:rPr kumimoji="0" lang="ru-RU" sz="2200" baseline="-250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 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A(g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),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g</a:t>
            </a:r>
            <a:r>
              <a:rPr kumimoji="0" lang="en-US" sz="2200" baseline="-25000" dirty="0" err="1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))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end do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end do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150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273655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908050"/>
            <a:ext cx="8580438" cy="529375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do j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1,u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do j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1, 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</a:p>
          <a:p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	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do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baseline="-25000" dirty="0" err="1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= 1,u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n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   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A(f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),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, f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))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=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     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2: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A(g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),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200" dirty="0" err="1">
                <a:solidFill>
                  <a:prstClr val="black"/>
                </a:solidFill>
                <a:latin typeface="Arial" pitchFamily="34" charset="0"/>
              </a:rPr>
              <a:t>g</a:t>
            </a:r>
            <a:r>
              <a:rPr kumimoji="0" lang="en-US" sz="2200" baseline="-25000" dirty="0" err="1">
                <a:solidFill>
                  <a:prstClr val="black"/>
                </a:solidFill>
                <a:latin typeface="Arial" pitchFamily="34" charset="0"/>
              </a:rPr>
              <a:t>n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kumimoji="0" lang="en-US" sz="2200" b="1" dirty="0">
                <a:solidFill>
                  <a:prstClr val="black"/>
                </a:solidFill>
                <a:latin typeface="Arial" pitchFamily="34" charset="0"/>
              </a:rPr>
              <a:t>J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))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   end do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 </a:t>
            </a:r>
            <a:r>
              <a:rPr kumimoji="0" lang="ru-RU" sz="2200" dirty="0">
                <a:solidFill>
                  <a:prstClr val="black"/>
                </a:solidFill>
                <a:latin typeface="Arial" pitchFamily="34" charset="0"/>
              </a:rPr>
              <a:t>…</a:t>
            </a:r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  end do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end do</a:t>
            </a:r>
          </a:p>
          <a:p>
            <a:endParaRPr kumimoji="0" lang="en-US" sz="2200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Зависимость по данным возникает при наличии решения системы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 =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), (1,1,…,1) ≤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≤ (u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,u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,…,u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  <a:p>
            <a:pPr algn="ctr"/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Κ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– вектор  расстояний.</a:t>
            </a:r>
            <a:endParaRPr kumimoji="0" lang="en-US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150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25829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922791"/>
            <a:ext cx="4730712" cy="245605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j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j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=  1,u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</a:p>
          <a:p>
            <a:pPr>
              <a:spcBef>
                <a:spcPct val="20000"/>
              </a:spcBef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  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b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*  2</a:t>
            </a:r>
          </a:p>
          <a:p>
            <a:pPr>
              <a:spcAft>
                <a:spcPct val="20000"/>
              </a:spcAft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  c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+  1</a:t>
            </a:r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end do</a:t>
            </a:r>
          </a:p>
          <a:p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nd do</a:t>
            </a:r>
          </a:p>
        </p:txBody>
      </p:sp>
      <p:sp>
        <p:nvSpPr>
          <p:cNvPr id="7174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03300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 определения вектора расстояний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299884" y="1752947"/>
            <a:ext cx="3529012" cy="273305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(1,1)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a(1,1) = …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(1,1)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… &lt;- a(1,0)</a:t>
            </a:r>
          </a:p>
          <a:p>
            <a:pPr>
              <a:spcBef>
                <a:spcPct val="40000"/>
              </a:spcBef>
            </a:pP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(1,2)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a(1,2) = …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(1,2)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… &lt;- a(1,1)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……</a:t>
            </a:r>
          </a:p>
          <a:p>
            <a:pPr>
              <a:spcBef>
                <a:spcPct val="40000"/>
              </a:spcBef>
            </a:pP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(2,1)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a(2,1) = …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(2</a:t>
            </a:r>
            <a:r>
              <a:rPr kumimoji="0" lang="ru-RU" sz="2200" baseline="30000" dirty="0">
                <a:solidFill>
                  <a:prstClr val="black"/>
                </a:solidFill>
                <a:latin typeface="Arial" pitchFamily="34" charset="0"/>
              </a:rPr>
              <a:t>,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2)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… &lt;- a(2,0)</a:t>
            </a:r>
          </a:p>
        </p:txBody>
      </p:sp>
    </p:spTree>
    <p:extLst>
      <p:ext uri="{BB962C8B-B14F-4D97-AF65-F5344CB8AC3E}">
        <p14:creationId xmlns:p14="http://schemas.microsoft.com/office/powerpoint/2010/main" val="418414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922791"/>
            <a:ext cx="4730712" cy="245605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j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=  1,u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endParaRPr kumimoji="0" lang="pl-PL" sz="2400" baseline="-25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do  j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=  1,u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</a:p>
          <a:p>
            <a:pPr>
              <a:spcBef>
                <a:spcPct val="20000"/>
              </a:spcBef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  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b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*  2</a:t>
            </a:r>
          </a:p>
          <a:p>
            <a:pPr>
              <a:spcAft>
                <a:spcPct val="20000"/>
              </a:spcAft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</a:t>
            </a:r>
            <a:r>
              <a:rPr kumimoji="0" lang="pl-PL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:   c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=  a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i,  j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+  1</a:t>
            </a:r>
            <a:endParaRPr kumimoji="0" lang="ru-RU" sz="24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end do</a:t>
            </a:r>
          </a:p>
          <a:p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</a:t>
            </a:r>
            <a:r>
              <a:rPr kumimoji="0" lang="pl-PL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nd do</a:t>
            </a:r>
          </a:p>
        </p:txBody>
      </p:sp>
      <p:sp>
        <p:nvSpPr>
          <p:cNvPr id="7174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1003300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Пример определения вектора расстояний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299884" y="1752947"/>
            <a:ext cx="3529012" cy="273305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(1,1)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</a:t>
            </a:r>
            <a:r>
              <a:rPr kumimoji="0" lang="en-US" sz="2200" dirty="0">
                <a:solidFill>
                  <a:srgbClr val="C00000"/>
                </a:solidFill>
                <a:latin typeface="Arial" pitchFamily="34" charset="0"/>
              </a:rPr>
              <a:t>a(1,1)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 = …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(1,1)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… &lt;- a(1,0)</a:t>
            </a:r>
          </a:p>
          <a:p>
            <a:pPr>
              <a:spcBef>
                <a:spcPct val="40000"/>
              </a:spcBef>
            </a:pP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(1,2)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a(1,2) = …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(1,2)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… &lt;- </a:t>
            </a:r>
            <a:r>
              <a:rPr kumimoji="0" lang="en-US" sz="2200" dirty="0">
                <a:solidFill>
                  <a:srgbClr val="C00000"/>
                </a:solidFill>
                <a:latin typeface="Arial" pitchFamily="34" charset="0"/>
              </a:rPr>
              <a:t>a(1,1)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……</a:t>
            </a:r>
          </a:p>
          <a:p>
            <a:pPr>
              <a:spcBef>
                <a:spcPct val="40000"/>
              </a:spcBef>
            </a:pP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1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(2,1)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 a(2,1) = …</a:t>
            </a:r>
          </a:p>
          <a:p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kumimoji="0" lang="en-US" sz="2200" baseline="-25000" dirty="0">
                <a:solidFill>
                  <a:prstClr val="black"/>
                </a:solidFill>
                <a:latin typeface="Arial" pitchFamily="34" charset="0"/>
              </a:rPr>
              <a:t>2</a:t>
            </a:r>
            <a:r>
              <a:rPr kumimoji="0" lang="en-US" sz="2200" baseline="30000" dirty="0">
                <a:solidFill>
                  <a:prstClr val="black"/>
                </a:solidFill>
                <a:latin typeface="Arial" pitchFamily="34" charset="0"/>
              </a:rPr>
              <a:t>(2.2)</a:t>
            </a:r>
            <a:r>
              <a:rPr kumimoji="0" lang="en-US" sz="2200" dirty="0">
                <a:solidFill>
                  <a:prstClr val="black"/>
                </a:solidFill>
                <a:latin typeface="Arial" pitchFamily="34" charset="0"/>
              </a:rPr>
              <a:t>:      … &lt;- a(2,0)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2845" y="4716972"/>
            <a:ext cx="8748132" cy="142192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Итерационный вектор источника зависимости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= (1, 1).</a:t>
            </a: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Итерационный вектор стока зависимости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 = (1, 2). </a:t>
            </a:r>
          </a:p>
          <a:p>
            <a:pPr algn="ctr">
              <a:lnSpc>
                <a:spcPct val="120000"/>
              </a:lnSpc>
            </a:pP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расстояний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 </a:t>
            </a:r>
            <a:r>
              <a:rPr kumimoji="0" lang="el-G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Λ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–</a:t>
            </a:r>
            <a:r>
              <a:rPr kumimoji="0"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K = 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(0, 1).</a:t>
            </a:r>
            <a:endParaRPr kumimoji="0" lang="el-GR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3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2056603"/>
            <a:ext cx="8580438" cy="34163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Компоненты вектора направлений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определяются через компоненты вектора расстояний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следующим образом: </a:t>
            </a:r>
          </a:p>
          <a:p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n-US" alt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</a:t>
            </a:r>
            <a:r>
              <a:rPr kumimoji="0" lang="en-US" alt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if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0</a:t>
            </a:r>
          </a:p>
          <a:p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n-US" alt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&lt;</a:t>
            </a:r>
            <a:r>
              <a:rPr kumimoji="0" lang="en-US" alt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if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&gt; 0</a:t>
            </a:r>
          </a:p>
          <a:p>
            <a:pPr>
              <a:spcAft>
                <a:spcPct val="100000"/>
              </a:spcAft>
            </a:pP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</a:t>
            </a:r>
            <a:r>
              <a:rPr kumimoji="0"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</a:t>
            </a:r>
            <a:r>
              <a:rPr kumimoji="0" lang="en-US" alt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&gt;</a:t>
            </a:r>
            <a:r>
              <a:rPr kumimoji="0" lang="en-US" alt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“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if</a:t>
            </a:r>
            <a:r>
              <a:rPr kumimoji="0"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</a:t>
            </a:r>
            <a:r>
              <a:rPr kumimoji="0" lang="en-US" sz="24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kumimoji="0"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&lt; 0</a:t>
            </a:r>
          </a:p>
          <a:p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Для вектора расстояний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(0,  1)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получаем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kumimoji="0" lang="ru-RU" sz="2400" dirty="0">
                <a:solidFill>
                  <a:prstClr val="black"/>
                </a:solidFill>
                <a:latin typeface="Arial" pitchFamily="34" charset="0"/>
              </a:rPr>
              <a:t>вектор направлений </a:t>
            </a:r>
            <a:r>
              <a:rPr kumimoji="0" lang="en-US" sz="2400" b="1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kumimoji="0" lang="en-US" sz="2400" dirty="0">
                <a:solidFill>
                  <a:prstClr val="black"/>
                </a:solidFill>
                <a:latin typeface="Arial" pitchFamily="34" charset="0"/>
              </a:rPr>
              <a:t> = (“=“,  “&lt;“). </a:t>
            </a:r>
            <a:endParaRPr kumimoji="0"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Rechteck 36"/>
          <p:cNvSpPr>
            <a:spLocks noChangeArrowheads="1"/>
          </p:cNvSpPr>
          <p:nvPr/>
        </p:nvSpPr>
        <p:spPr bwMode="gray">
          <a:xfrm>
            <a:off x="323850" y="1003300"/>
            <a:ext cx="8496300" cy="596900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Вектор направлений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8199" name="Название 1"/>
          <p:cNvSpPr>
            <a:spLocks/>
          </p:cNvSpPr>
          <p:nvPr/>
        </p:nvSpPr>
        <p:spPr bwMode="gray">
          <a:xfrm>
            <a:off x="323850" y="238125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  <a:latin typeface="Arial" pitchFamily="34" charset="0"/>
              </a:rPr>
              <a:t>Вложенные циклы и параллелизм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228600" y="6356350"/>
            <a:ext cx="1444752" cy="365125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prstClr val="white"/>
                </a:solidFill>
              </a:rPr>
              <a:t>МФТИ-2016</a:t>
            </a:r>
          </a:p>
        </p:txBody>
      </p:sp>
    </p:spTree>
    <p:extLst>
      <p:ext uri="{BB962C8B-B14F-4D97-AF65-F5344CB8AC3E}">
        <p14:creationId xmlns:p14="http://schemas.microsoft.com/office/powerpoint/2010/main" val="420598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1819</Words>
  <Application>Microsoft Office PowerPoint</Application>
  <PresentationFormat>Экран (4:3)</PresentationFormat>
  <Paragraphs>622</Paragraphs>
  <Slides>49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49</vt:i4>
      </vt:variant>
    </vt:vector>
  </HeadingPairs>
  <TitlesOfParts>
    <vt:vector size="58" baseType="lpstr">
      <vt:lpstr>Arial Unicode MS</vt:lpstr>
      <vt:lpstr>ＭＳ Ｐゴシック</vt:lpstr>
      <vt:lpstr>Arial</vt:lpstr>
      <vt:lpstr>Arial Black</vt:lpstr>
      <vt:lpstr>Calibri</vt:lpstr>
      <vt:lpstr>Lucida Grande CY</vt:lpstr>
      <vt:lpstr>Symbol</vt:lpstr>
      <vt:lpstr>Тема Office</vt:lpstr>
      <vt:lpstr>1_Тема Office</vt:lpstr>
      <vt:lpstr>Презентация PowerPoint</vt:lpstr>
      <vt:lpstr>Тема 6</vt:lpstr>
      <vt:lpstr>Вложенные циклы и параллелизм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1</cp:lastModifiedBy>
  <cp:revision>74</cp:revision>
  <dcterms:created xsi:type="dcterms:W3CDTF">2013-06-03T19:45:45Z</dcterms:created>
  <dcterms:modified xsi:type="dcterms:W3CDTF">2016-09-23T02:15:21Z</dcterms:modified>
</cp:coreProperties>
</file>