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33"/>
  </p:notesMasterIdLst>
  <p:sldIdLst>
    <p:sldId id="292" r:id="rId2"/>
    <p:sldId id="257" r:id="rId3"/>
    <p:sldId id="261" r:id="rId4"/>
    <p:sldId id="293" r:id="rId5"/>
    <p:sldId id="294" r:id="rId6"/>
    <p:sldId id="295" r:id="rId7"/>
    <p:sldId id="296" r:id="rId8"/>
    <p:sldId id="265" r:id="rId9"/>
    <p:sldId id="297" r:id="rId10"/>
    <p:sldId id="267" r:id="rId11"/>
    <p:sldId id="268" r:id="rId12"/>
    <p:sldId id="298" r:id="rId13"/>
    <p:sldId id="300" r:id="rId14"/>
    <p:sldId id="271" r:id="rId15"/>
    <p:sldId id="287" r:id="rId16"/>
    <p:sldId id="301" r:id="rId17"/>
    <p:sldId id="302" r:id="rId18"/>
    <p:sldId id="303" r:id="rId19"/>
    <p:sldId id="304" r:id="rId20"/>
    <p:sldId id="305" r:id="rId21"/>
    <p:sldId id="306" r:id="rId22"/>
    <p:sldId id="307" r:id="rId23"/>
    <p:sldId id="308" r:id="rId24"/>
    <p:sldId id="309" r:id="rId25"/>
    <p:sldId id="310" r:id="rId26"/>
    <p:sldId id="311" r:id="rId27"/>
    <p:sldId id="312" r:id="rId28"/>
    <p:sldId id="313" r:id="rId29"/>
    <p:sldId id="314" r:id="rId30"/>
    <p:sldId id="316" r:id="rId31"/>
    <p:sldId id="327" r:id="rId32"/>
  </p:sldIdLst>
  <p:sldSz cx="9144000" cy="6858000" type="screen4x3"/>
  <p:notesSz cx="6858000" cy="9144000"/>
  <p:defaultTextStyle>
    <a:defPPr>
      <a:defRPr lang="ru-RU"/>
    </a:defPPr>
    <a:lvl1pPr algn="l" defTabSz="457200" rtl="0" fontAlgn="base">
      <a:spcBef>
        <a:spcPct val="0"/>
      </a:spcBef>
      <a:spcAft>
        <a:spcPct val="0"/>
      </a:spcAft>
      <a:defRPr kumimoji="1" sz="2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defTabSz="457200" rtl="0" fontAlgn="base">
      <a:spcBef>
        <a:spcPct val="0"/>
      </a:spcBef>
      <a:spcAft>
        <a:spcPct val="0"/>
      </a:spcAft>
      <a:defRPr kumimoji="1" sz="2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defTabSz="457200" rtl="0" fontAlgn="base">
      <a:spcBef>
        <a:spcPct val="0"/>
      </a:spcBef>
      <a:spcAft>
        <a:spcPct val="0"/>
      </a:spcAft>
      <a:defRPr kumimoji="1" sz="2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defTabSz="457200" rtl="0" fontAlgn="base">
      <a:spcBef>
        <a:spcPct val="0"/>
      </a:spcBef>
      <a:spcAft>
        <a:spcPct val="0"/>
      </a:spcAft>
      <a:defRPr kumimoji="1" sz="2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defTabSz="457200" rtl="0" fontAlgn="base">
      <a:spcBef>
        <a:spcPct val="0"/>
      </a:spcBef>
      <a:spcAft>
        <a:spcPct val="0"/>
      </a:spcAft>
      <a:defRPr kumimoji="1" sz="2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umimoji="1" sz="2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umimoji="1" sz="2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umimoji="1" sz="2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umimoji="1" sz="2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808080"/>
    <a:srgbClr val="C0C0C0"/>
    <a:srgbClr val="D9D9D9"/>
    <a:srgbClr val="C6D9F1"/>
    <a:srgbClr val="8EB4E3"/>
    <a:srgbClr val="5F8ED9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54" autoAdjust="0"/>
    <p:restoredTop sz="94660"/>
  </p:normalViewPr>
  <p:slideViewPr>
    <p:cSldViewPr snapToGrid="0" snapToObjects="1">
      <p:cViewPr varScale="1">
        <p:scale>
          <a:sx n="48" d="100"/>
          <a:sy n="48" d="100"/>
        </p:scale>
        <p:origin x="1164" y="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Calibri" pitchFamily="34" charset="0"/>
              </a:defRPr>
            </a:lvl1pPr>
          </a:lstStyle>
          <a:p>
            <a:fld id="{22DBE9E6-B3BC-44A3-B02B-4A6CE96D6B25}" type="datetimeFigureOut">
              <a:rPr lang="ru-RU"/>
              <a:pPr/>
              <a:t>07.10.2016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ru-RU" smtClean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Calibri" pitchFamily="34" charset="0"/>
              </a:defRPr>
            </a:lvl1pPr>
          </a:lstStyle>
          <a:p>
            <a:fld id="{0E4F07C9-4859-4E18-98E7-DD9B71559281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70448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Arial" pitchFamily="34" charset="0"/>
      </a:defRPr>
    </a:lvl1pPr>
    <a:lvl2pPr marL="457200" algn="l" defTabSz="457200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Arial" pitchFamily="34" charset="0"/>
      </a:defRPr>
    </a:lvl2pPr>
    <a:lvl3pPr marL="914400" algn="l" defTabSz="457200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Arial" pitchFamily="34" charset="0"/>
      </a:defRPr>
    </a:lvl3pPr>
    <a:lvl4pPr marL="1371600" algn="l" defTabSz="457200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Arial" pitchFamily="34" charset="0"/>
      </a:defRPr>
    </a:lvl4pPr>
    <a:lvl5pPr marL="1828800" algn="l" defTabSz="457200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Arial" pitchFamily="34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defTabSz="914400">
              <a:spcBef>
                <a:spcPct val="0"/>
              </a:spcBef>
            </a:pPr>
            <a:endParaRPr kumimoji="0" lang="ru-RU" noProof="1" smtClean="0"/>
          </a:p>
        </p:txBody>
      </p:sp>
    </p:spTree>
    <p:extLst>
      <p:ext uri="{BB962C8B-B14F-4D97-AF65-F5344CB8AC3E}">
        <p14:creationId xmlns:p14="http://schemas.microsoft.com/office/powerpoint/2010/main" val="34664787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F07C9-4859-4E18-98E7-DD9B71559281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30683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34F2A72-8B80-410C-BB9B-0D00B54C17CC}" type="slidenum">
              <a:rPr lang="de-DE"/>
              <a:pPr/>
              <a:t>31</a:t>
            </a:fld>
            <a:endParaRPr lang="de-DE"/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3588" cy="343058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/>
          <a:lstStyle/>
          <a:p>
            <a:pPr>
              <a:spcBef>
                <a:spcPct val="0"/>
              </a:spcBef>
            </a:pPr>
            <a:endParaRPr kumimoji="0" lang="ru-RU" noProof="1" smtClean="0"/>
          </a:p>
        </p:txBody>
      </p:sp>
    </p:spTree>
    <p:extLst>
      <p:ext uri="{BB962C8B-B14F-4D97-AF65-F5344CB8AC3E}">
        <p14:creationId xmlns:p14="http://schemas.microsoft.com/office/powerpoint/2010/main" val="1722043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ru-RU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34BC8-E905-4EB5-B5BF-3868490751B2}" type="datetime1">
              <a:rPr lang="ru-RU" smtClean="0"/>
              <a:t>07.10.2016</a:t>
            </a:fld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ru-RU" smtClean="0"/>
              <a:t>Стр. </a:t>
            </a:r>
            <a:fld id="{24ADBFAD-7AFA-4998-B83F-B0EB8D0944C1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МФТИ-2016</a:t>
            </a:r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F48AC-42DB-4A9B-8AF6-DEC45B3A90A9}" type="datetime1">
              <a:rPr lang="ru-RU" smtClean="0"/>
              <a:t>07.10.2016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ru-RU" smtClean="0"/>
              <a:t>Стр. </a:t>
            </a:r>
            <a:fld id="{24ADBFAD-7AFA-4998-B83F-B0EB8D0944C1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МФТИ-2016</a:t>
            </a:r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gray">
          <a:xfrm>
            <a:off x="323850" y="238539"/>
            <a:ext cx="8497092" cy="616455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/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9" name="Textplatzhalter 7"/>
          <p:cNvSpPr>
            <a:spLocks noGrp="1"/>
          </p:cNvSpPr>
          <p:nvPr>
            <p:ph type="body" sz="quarter" idx="13"/>
          </p:nvPr>
        </p:nvSpPr>
        <p:spPr bwMode="gray">
          <a:xfrm>
            <a:off x="323850" y="854994"/>
            <a:ext cx="8496300" cy="336244"/>
          </a:xfrm>
        </p:spPr>
        <p:txBody>
          <a:bodyPr>
            <a:noAutofit/>
          </a:bodyPr>
          <a:lstStyle>
            <a:lvl1pPr marL="0" indent="0">
              <a:buNone/>
              <a:defRPr sz="2000"/>
            </a:lvl1pPr>
          </a:lstStyle>
          <a:p>
            <a:pPr lvl="0"/>
            <a:r>
              <a:rPr lang="de-DE" dirty="0" smtClean="0"/>
              <a:t>Textmasterformate durch Klicken bearbeiten</a:t>
            </a:r>
          </a:p>
        </p:txBody>
      </p:sp>
      <p:sp>
        <p:nvSpPr>
          <p:cNvPr id="11" name="Дата 10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2434C67B-9A69-4569-BB18-241DD1028B93}" type="datetime1">
              <a:rPr lang="ru-RU" smtClean="0"/>
              <a:t>07.10.2016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r>
              <a:rPr lang="ru-RU" smtClean="0"/>
              <a:t>Стр. </a:t>
            </a:r>
            <a:fld id="{24ADBFAD-7AFA-4998-B83F-B0EB8D0944C1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МФТИ-2016</a:t>
            </a:r>
            <a:endParaRPr lang="ru-RU" dirty="0"/>
          </a:p>
        </p:txBody>
      </p:sp>
    </p:spTree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Образец заголовка</a:t>
            </a:r>
            <a:endParaRPr lang="ru-RU" smtClean="0"/>
          </a:p>
        </p:txBody>
      </p:sp>
      <p:sp>
        <p:nvSpPr>
          <p:cNvPr id="33795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ru-RU" smtClean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kumimoji="0"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957ECE81-0B95-4897-BBE8-AD0E01F78474}" type="datetime1">
              <a:rPr lang="ru-RU" smtClean="0"/>
              <a:t>07.10.2016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28600" y="6356350"/>
            <a:ext cx="1446291" cy="365125"/>
          </a:xfrm>
          <a:prstGeom prst="rect">
            <a:avLst/>
          </a:prstGeom>
          <a:gradFill flip="none" rotWithShape="1">
            <a:gsLst>
              <a:gs pos="0">
                <a:srgbClr val="5F8ED9"/>
              </a:gs>
              <a:gs pos="50000">
                <a:srgbClr val="8EB4E3"/>
              </a:gs>
              <a:gs pos="100000">
                <a:srgbClr val="C6D9F1"/>
              </a:gs>
            </a:gsLst>
            <a:lin ang="16200000" scaled="1"/>
            <a:tileRect/>
          </a:gradFill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kumimoji="0" sz="160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1pPr>
          </a:lstStyle>
          <a:p>
            <a:pPr>
              <a:defRPr/>
            </a:pPr>
            <a:r>
              <a:rPr lang="ru-RU" smtClean="0"/>
              <a:t>МФТИ-2016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1683950" y="6356350"/>
            <a:ext cx="991354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kumimoji="0"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ru-RU" dirty="0" smtClean="0"/>
              <a:t>Стр. </a:t>
            </a:r>
            <a:fld id="{24ADBFAD-7AFA-4998-B83F-B0EB8D0944C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6" r:id="rId2"/>
    <p:sldLayoutId id="2147483673" r:id="rId3"/>
  </p:sldLayoutIdLst>
  <p:hf sldNum="0" hdr="0" dt="0"/>
  <p:txStyles>
    <p:titleStyle>
      <a:lvl1pPr algn="ctr" defTabSz="457200" rtl="0" fontAlgn="base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Arial" pitchFamily="34" charset="0"/>
        </a:defRPr>
      </a:lvl1pPr>
      <a:lvl2pPr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cs typeface="Arial" pitchFamily="34" charset="0"/>
        </a:defRPr>
      </a:lvl2pPr>
      <a:lvl3pPr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cs typeface="Arial" pitchFamily="34" charset="0"/>
        </a:defRPr>
      </a:lvl3pPr>
      <a:lvl4pPr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cs typeface="Arial" pitchFamily="34" charset="0"/>
        </a:defRPr>
      </a:lvl4pPr>
      <a:lvl5pPr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cs typeface="Arial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cs typeface="Arial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cs typeface="Arial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cs typeface="Arial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cs typeface="Arial" pitchFamily="34" charset="0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Arial" pitchFamily="34" charset="0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Arial" pitchFamily="34" charset="0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Arial" pitchFamily="34" charset="0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Arial" pitchFamily="34" charset="0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Arial" pitchFamily="34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hyperlink" Target="http://www.presentationload.de/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4" name="Picture 7" descr="Neutral Abstract 7 V1 FB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47625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Rechteck 19">
            <a:hlinkClick r:id="rId4"/>
          </p:cNvPr>
          <p:cNvSpPr/>
          <p:nvPr/>
        </p:nvSpPr>
        <p:spPr>
          <a:xfrm>
            <a:off x="6877050" y="6276975"/>
            <a:ext cx="2266950" cy="581025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sz="1800"/>
          </a:p>
        </p:txBody>
      </p:sp>
      <p:sp>
        <p:nvSpPr>
          <p:cNvPr id="44036" name="Прямоугольник 3"/>
          <p:cNvSpPr>
            <a:spLocks noChangeArrowheads="1"/>
          </p:cNvSpPr>
          <p:nvPr/>
        </p:nvSpPr>
        <p:spPr bwMode="auto">
          <a:xfrm>
            <a:off x="722313" y="2203450"/>
            <a:ext cx="7518400" cy="41857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/>
            <a:r>
              <a:rPr kumimoji="0" lang="ru-RU" sz="5400" dirty="0">
                <a:solidFill>
                  <a:srgbClr val="800000"/>
                </a:solidFill>
              </a:rPr>
              <a:t>Введение в  </a:t>
            </a:r>
            <a:r>
              <a:rPr kumimoji="0" lang="en-US" sz="5400" dirty="0">
                <a:solidFill>
                  <a:srgbClr val="800000"/>
                </a:solidFill>
              </a:rPr>
              <a:t/>
            </a:r>
            <a:br>
              <a:rPr kumimoji="0" lang="en-US" sz="5400" dirty="0">
                <a:solidFill>
                  <a:srgbClr val="800000"/>
                </a:solidFill>
              </a:rPr>
            </a:br>
            <a:r>
              <a:rPr kumimoji="0" lang="ru-RU" sz="5400" dirty="0">
                <a:solidFill>
                  <a:srgbClr val="800000"/>
                </a:solidFill>
              </a:rPr>
              <a:t>распараллеливание</a:t>
            </a:r>
            <a:r>
              <a:rPr kumimoji="0" lang="en-US" sz="5400" dirty="0">
                <a:solidFill>
                  <a:srgbClr val="800000"/>
                </a:solidFill>
              </a:rPr>
              <a:t> </a:t>
            </a:r>
            <a:br>
              <a:rPr kumimoji="0" lang="en-US" sz="5400" dirty="0">
                <a:solidFill>
                  <a:srgbClr val="800000"/>
                </a:solidFill>
              </a:rPr>
            </a:br>
            <a:r>
              <a:rPr kumimoji="0" lang="ru-RU" sz="5400" dirty="0">
                <a:solidFill>
                  <a:srgbClr val="800000"/>
                </a:solidFill>
              </a:rPr>
              <a:t>алгоритмов и программ</a:t>
            </a:r>
            <a:r>
              <a:rPr kumimoji="0" lang="en-US" sz="5400" dirty="0">
                <a:solidFill>
                  <a:srgbClr val="800000"/>
                </a:solidFill>
              </a:rPr>
              <a:t> </a:t>
            </a:r>
            <a:r>
              <a:rPr kumimoji="0" lang="en-US" sz="5000" dirty="0">
                <a:solidFill>
                  <a:srgbClr val="800000"/>
                </a:solidFill>
              </a:rPr>
              <a:t/>
            </a:r>
            <a:br>
              <a:rPr kumimoji="0" lang="en-US" sz="5000" dirty="0">
                <a:solidFill>
                  <a:srgbClr val="800000"/>
                </a:solidFill>
              </a:rPr>
            </a:br>
            <a:r>
              <a:rPr kumimoji="0" lang="ru-RU" sz="5000" dirty="0" smtClean="0">
                <a:solidFill>
                  <a:srgbClr val="800000"/>
                </a:solidFill>
              </a:rPr>
              <a:t>МФТИ-2016</a:t>
            </a:r>
            <a:endParaRPr kumimoji="0" lang="ru-RU" sz="5000" dirty="0">
              <a:solidFill>
                <a:srgbClr val="800000"/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оугольник 20"/>
          <p:cNvSpPr/>
          <p:nvPr/>
        </p:nvSpPr>
        <p:spPr>
          <a:xfrm>
            <a:off x="323850" y="1937722"/>
            <a:ext cx="8496300" cy="3748719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rgbClr val="D9D9D9"/>
              </a:gs>
            </a:gsLst>
            <a:lin ang="5400000" scaled="1"/>
          </a:gradFill>
          <a:ln w="12700">
            <a:solidFill>
              <a:srgbClr val="C0C0C0"/>
            </a:solidFill>
          </a:ln>
          <a:effectLst>
            <a:outerShdw dist="50800" dir="2700000" algn="ctr" rotWithShape="0">
              <a:srgbClr val="808080">
                <a:alpha val="40000"/>
              </a:srgbClr>
            </a:outerShdw>
          </a:effectLst>
        </p:spPr>
        <p:txBody>
          <a:bodyPr>
            <a:spAutoFit/>
          </a:bodyPr>
          <a:lstStyle/>
          <a:p>
            <a:r>
              <a:rPr kumimoji="0" 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do </a:t>
            </a:r>
            <a:r>
              <a:rPr kumimoji="0" lang="en-US" sz="24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i</a:t>
            </a:r>
            <a:r>
              <a:rPr kumimoji="0" 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 = 1, u1</a:t>
            </a:r>
          </a:p>
          <a:p>
            <a:r>
              <a:rPr kumimoji="0" lang="ru-RU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   </a:t>
            </a:r>
            <a:r>
              <a:rPr kumimoji="0" 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do j = 1,u2</a:t>
            </a:r>
          </a:p>
          <a:p>
            <a:r>
              <a:rPr kumimoji="0" lang="ru-RU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        </a:t>
            </a:r>
            <a:r>
              <a:rPr kumimoji="0" 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S:   a</a:t>
            </a:r>
            <a:r>
              <a:rPr kumimoji="0" lang="ru-RU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(</a:t>
            </a:r>
            <a:r>
              <a:rPr kumimoji="0" lang="en-US" sz="24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i</a:t>
            </a:r>
            <a:r>
              <a:rPr kumimoji="0" 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, j</a:t>
            </a:r>
            <a:r>
              <a:rPr kumimoji="0" lang="ru-RU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)</a:t>
            </a:r>
            <a:r>
              <a:rPr kumimoji="0" 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 = a</a:t>
            </a:r>
            <a:r>
              <a:rPr kumimoji="0" lang="ru-RU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(</a:t>
            </a:r>
            <a:r>
              <a:rPr kumimoji="0" lang="en-US" sz="24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i</a:t>
            </a:r>
            <a:r>
              <a:rPr kumimoji="0" lang="ru-RU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-</a:t>
            </a:r>
            <a:r>
              <a:rPr kumimoji="0" 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1,j-1</a:t>
            </a:r>
            <a:r>
              <a:rPr kumimoji="0" lang="ru-RU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)</a:t>
            </a:r>
            <a:r>
              <a:rPr kumimoji="0" 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*2</a:t>
            </a:r>
          </a:p>
          <a:p>
            <a:r>
              <a:rPr kumimoji="0" lang="ru-RU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   </a:t>
            </a:r>
            <a:r>
              <a:rPr kumimoji="0" 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end do</a:t>
            </a:r>
          </a:p>
          <a:p>
            <a:r>
              <a:rPr kumimoji="0" 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end do</a:t>
            </a:r>
            <a:endParaRPr kumimoji="0" lang="ru-RU" sz="24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endParaRPr kumimoji="0" lang="ru-RU" sz="24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>
              <a:lnSpc>
                <a:spcPct val="130000"/>
              </a:lnSpc>
            </a:pPr>
            <a:r>
              <a:rPr kumimoji="0" lang="ru-RU" sz="2400" dirty="0"/>
              <a:t>Возможно распараллеливание только внутреннего цикла при наличии барьерной синхронизации после его окончания</a:t>
            </a:r>
            <a:r>
              <a:rPr kumimoji="0" lang="en-US" sz="2400" dirty="0"/>
              <a:t>. </a:t>
            </a:r>
          </a:p>
        </p:txBody>
      </p:sp>
      <p:sp>
        <p:nvSpPr>
          <p:cNvPr id="10247" name="Rectangle 2"/>
          <p:cNvSpPr txBox="1">
            <a:spLocks noRot="1" noChangeArrowheads="1"/>
          </p:cNvSpPr>
          <p:nvPr/>
        </p:nvSpPr>
        <p:spPr bwMode="auto">
          <a:xfrm>
            <a:off x="80963" y="106363"/>
            <a:ext cx="8928100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kumimoji="0" lang="ru-RU" sz="3600" b="1" dirty="0">
                <a:solidFill>
                  <a:srgbClr val="003794"/>
                </a:solidFill>
              </a:rPr>
              <a:t>Эквивалентные преобразования</a:t>
            </a:r>
            <a:endParaRPr kumimoji="0" lang="ru-RU" sz="3600" b="1" dirty="0">
              <a:solidFill>
                <a:schemeClr val="folHlink"/>
              </a:solidFill>
            </a:endParaRPr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МФТИ-2016</a:t>
            </a:r>
            <a:endParaRPr lang="ru-RU" dirty="0"/>
          </a:p>
        </p:txBody>
      </p:sp>
      <p:sp>
        <p:nvSpPr>
          <p:cNvPr id="10" name="Rechteck 36"/>
          <p:cNvSpPr>
            <a:spLocks noChangeArrowheads="1"/>
          </p:cNvSpPr>
          <p:nvPr/>
        </p:nvSpPr>
        <p:spPr bwMode="gray">
          <a:xfrm>
            <a:off x="323850" y="944563"/>
            <a:ext cx="8496300" cy="503237"/>
          </a:xfrm>
          <a:prstGeom prst="rect">
            <a:avLst/>
          </a:prstGeom>
          <a:gradFill rotWithShape="0">
            <a:gsLst>
              <a:gs pos="0">
                <a:srgbClr val="B9CDE5"/>
              </a:gs>
              <a:gs pos="100000">
                <a:srgbClr val="95B3D7"/>
              </a:gs>
            </a:gsLst>
            <a:lin ang="5400000" scaled="1"/>
          </a:gradFill>
          <a:ln w="12700">
            <a:solidFill>
              <a:srgbClr val="C0C0C0"/>
            </a:solidFill>
            <a:miter lim="800000"/>
            <a:headEnd/>
            <a:tailEnd/>
          </a:ln>
          <a:effectLst>
            <a:outerShdw dist="38100" dir="2700000" algn="tl" rotWithShape="0">
              <a:srgbClr val="808080">
                <a:alpha val="39999"/>
              </a:srgbClr>
            </a:outerShdw>
          </a:effectLst>
        </p:spPr>
        <p:txBody>
          <a:bodyPr lIns="216000" tIns="36000" rIns="216000" bIns="36000" anchor="ctr"/>
          <a:lstStyle/>
          <a:p>
            <a:pPr algn="ctr">
              <a:spcAft>
                <a:spcPct val="20000"/>
              </a:spcAft>
            </a:pPr>
            <a:r>
              <a:rPr kumimoji="0" lang="ru-RU" sz="32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Проблематичность распараллеливания</a:t>
            </a:r>
            <a:endParaRPr kumimoji="0" lang="ru-RU" sz="3200" b="1" noProof="1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uiExpand="1" build="allAtOnce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оугольник 20"/>
          <p:cNvSpPr/>
          <p:nvPr/>
        </p:nvSpPr>
        <p:spPr>
          <a:xfrm>
            <a:off x="323850" y="1673225"/>
            <a:ext cx="8580438" cy="4431983"/>
          </a:xfrm>
          <a:prstGeom prst="rect">
            <a:avLst/>
          </a:prstGeom>
          <a:gradFill>
            <a:gsLst>
              <a:gs pos="0">
                <a:schemeClr val="bg1">
                  <a:alpha val="0"/>
                </a:schemeClr>
              </a:gs>
              <a:gs pos="100000">
                <a:srgbClr val="D9D9D9"/>
              </a:gs>
            </a:gsLst>
            <a:lin ang="5400000" scaled="1"/>
          </a:gradFill>
          <a:ln w="12700">
            <a:solidFill>
              <a:srgbClr val="C0C0C0"/>
            </a:solidFill>
          </a:ln>
          <a:effectLst>
            <a:outerShdw dist="50800" dir="2700000" algn="ctr" rotWithShape="0">
              <a:srgbClr val="808080">
                <a:alpha val="40000"/>
              </a:srgbClr>
            </a:outerShdw>
          </a:effectLst>
        </p:spPr>
        <p:txBody>
          <a:bodyPr wrap="square">
            <a:spAutoFit/>
          </a:bodyPr>
          <a:lstStyle/>
          <a:p>
            <a:endParaRPr kumimoji="0" lang="ru-RU" sz="1800" dirty="0"/>
          </a:p>
          <a:p>
            <a:r>
              <a:rPr kumimoji="0" lang="en-US" sz="2400" dirty="0"/>
              <a:t>do </a:t>
            </a:r>
            <a:r>
              <a:rPr kumimoji="0" lang="en-US" sz="2400" dirty="0" err="1"/>
              <a:t>i</a:t>
            </a:r>
            <a:r>
              <a:rPr kumimoji="0" lang="en-US" sz="2400" dirty="0"/>
              <a:t> = 1, u1</a:t>
            </a:r>
          </a:p>
          <a:p>
            <a:r>
              <a:rPr kumimoji="0" lang="ru-RU" sz="2400" dirty="0"/>
              <a:t>     </a:t>
            </a:r>
            <a:r>
              <a:rPr kumimoji="0" lang="en-US" sz="2400" dirty="0"/>
              <a:t>do j = 1,u2</a:t>
            </a:r>
          </a:p>
          <a:p>
            <a:r>
              <a:rPr kumimoji="0" lang="ru-RU" sz="2400" dirty="0"/>
              <a:t>          </a:t>
            </a:r>
            <a:r>
              <a:rPr kumimoji="0" lang="en-US" sz="2400" dirty="0"/>
              <a:t>S:   a</a:t>
            </a:r>
            <a:r>
              <a:rPr kumimoji="0" lang="ru-RU" sz="2400" dirty="0"/>
              <a:t>(</a:t>
            </a:r>
            <a:r>
              <a:rPr kumimoji="0" lang="en-US" sz="2400" dirty="0" err="1"/>
              <a:t>i</a:t>
            </a:r>
            <a:r>
              <a:rPr kumimoji="0" lang="en-US" sz="2400" dirty="0"/>
              <a:t>, j</a:t>
            </a:r>
            <a:r>
              <a:rPr kumimoji="0" lang="ru-RU" sz="2400" dirty="0"/>
              <a:t>)</a:t>
            </a:r>
            <a:r>
              <a:rPr kumimoji="0" lang="en-US" sz="2400" dirty="0"/>
              <a:t> = a</a:t>
            </a:r>
            <a:r>
              <a:rPr kumimoji="0" lang="ru-RU" sz="2400" dirty="0"/>
              <a:t>(</a:t>
            </a:r>
            <a:r>
              <a:rPr kumimoji="0" lang="en-US" sz="2400" dirty="0" err="1"/>
              <a:t>i</a:t>
            </a:r>
            <a:r>
              <a:rPr kumimoji="0" lang="ru-RU" sz="2400" dirty="0"/>
              <a:t>-</a:t>
            </a:r>
            <a:r>
              <a:rPr kumimoji="0" lang="en-US" sz="2400" dirty="0"/>
              <a:t>1,j-1</a:t>
            </a:r>
            <a:r>
              <a:rPr kumimoji="0" lang="ru-RU" sz="2400" dirty="0"/>
              <a:t>)</a:t>
            </a:r>
            <a:r>
              <a:rPr kumimoji="0" lang="en-US" sz="2400" dirty="0"/>
              <a:t>*2</a:t>
            </a:r>
          </a:p>
          <a:p>
            <a:r>
              <a:rPr kumimoji="0" lang="ru-RU" sz="2400" dirty="0"/>
              <a:t>     </a:t>
            </a:r>
            <a:r>
              <a:rPr kumimoji="0" lang="en-US" sz="2400" dirty="0"/>
              <a:t>end do</a:t>
            </a:r>
          </a:p>
          <a:p>
            <a:r>
              <a:rPr kumimoji="0" lang="en-US" sz="2400" dirty="0"/>
              <a:t>end do</a:t>
            </a:r>
            <a:endParaRPr kumimoji="0" lang="ru-RU" sz="2400" dirty="0"/>
          </a:p>
          <a:p>
            <a:endParaRPr kumimoji="0" lang="en-US" sz="2400" dirty="0"/>
          </a:p>
          <a:p>
            <a:endParaRPr kumimoji="0" lang="ru-RU" sz="2400" dirty="0" smtClean="0"/>
          </a:p>
          <a:p>
            <a:endParaRPr kumimoji="0" lang="en-US" sz="2400" dirty="0"/>
          </a:p>
          <a:p>
            <a:pPr algn="ctr"/>
            <a:r>
              <a:rPr kumimoji="0" lang="ru-RU" sz="2400" dirty="0"/>
              <a:t>После эквивалентного преобразования (замены индексных переменных) возможно распараллеливание по внешнему циклу без барьерной синхронизации.</a:t>
            </a:r>
            <a:r>
              <a:rPr kumimoji="0" lang="en-US" sz="2400" dirty="0"/>
              <a:t> </a:t>
            </a:r>
            <a:endParaRPr kumimoji="0" lang="el-GR" sz="2400" dirty="0"/>
          </a:p>
        </p:txBody>
      </p:sp>
      <p:pic>
        <p:nvPicPr>
          <p:cNvPr id="11266" name="Рисунок 4" descr="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19688" y="1761894"/>
            <a:ext cx="3086100" cy="2798953"/>
          </a:xfrm>
          <a:prstGeom prst="rect">
            <a:avLst/>
          </a:prstGeom>
          <a:gradFill>
            <a:gsLst>
              <a:gs pos="0">
                <a:schemeClr val="bg1">
                  <a:alpha val="0"/>
                </a:schemeClr>
              </a:gs>
              <a:gs pos="100000">
                <a:srgbClr val="D9D9D9"/>
              </a:gs>
            </a:gsLst>
            <a:lin ang="5400000" scaled="1"/>
          </a:gradFill>
          <a:ln w="12700">
            <a:solidFill>
              <a:srgbClr val="C0C0C0"/>
            </a:solidFill>
            <a:miter lim="800000"/>
            <a:headEnd/>
            <a:tailEnd/>
          </a:ln>
          <a:effectLst>
            <a:outerShdw dist="50800" dir="2700000" algn="ctr" rotWithShape="0">
              <a:srgbClr val="808080">
                <a:alpha val="40000"/>
              </a:srgbClr>
            </a:outerShdw>
          </a:effectLst>
        </p:spPr>
      </p:pic>
      <p:sp>
        <p:nvSpPr>
          <p:cNvPr id="11272" name="Rectangle 2"/>
          <p:cNvSpPr txBox="1">
            <a:spLocks noRot="1" noChangeArrowheads="1"/>
          </p:cNvSpPr>
          <p:nvPr/>
        </p:nvSpPr>
        <p:spPr bwMode="auto">
          <a:xfrm>
            <a:off x="80963" y="106363"/>
            <a:ext cx="8928100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kumimoji="0" lang="ru-RU" sz="3600" b="1" dirty="0">
                <a:solidFill>
                  <a:srgbClr val="003794"/>
                </a:solidFill>
              </a:rPr>
              <a:t>Эквивалентные преобразования</a:t>
            </a:r>
            <a:endParaRPr kumimoji="0" lang="ru-RU" sz="3600" b="1" dirty="0">
              <a:solidFill>
                <a:schemeClr val="folHlink"/>
              </a:solidFill>
            </a:endParaRPr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МФТИ-2016</a:t>
            </a:r>
            <a:endParaRPr lang="ru-RU" dirty="0"/>
          </a:p>
        </p:txBody>
      </p:sp>
      <p:sp>
        <p:nvSpPr>
          <p:cNvPr id="13" name="Rechteck 36"/>
          <p:cNvSpPr>
            <a:spLocks noChangeArrowheads="1"/>
          </p:cNvSpPr>
          <p:nvPr/>
        </p:nvSpPr>
        <p:spPr bwMode="gray">
          <a:xfrm>
            <a:off x="323850" y="944563"/>
            <a:ext cx="8496300" cy="503237"/>
          </a:xfrm>
          <a:prstGeom prst="rect">
            <a:avLst/>
          </a:prstGeom>
          <a:gradFill rotWithShape="0">
            <a:gsLst>
              <a:gs pos="0">
                <a:srgbClr val="B9CDE5"/>
              </a:gs>
              <a:gs pos="100000">
                <a:srgbClr val="95B3D7"/>
              </a:gs>
            </a:gsLst>
            <a:lin ang="5400000" scaled="1"/>
          </a:gradFill>
          <a:ln w="12700">
            <a:solidFill>
              <a:srgbClr val="C0C0C0"/>
            </a:solidFill>
            <a:miter lim="800000"/>
            <a:headEnd/>
            <a:tailEnd/>
          </a:ln>
          <a:effectLst>
            <a:outerShdw dist="38100" dir="2700000" algn="tl" rotWithShape="0">
              <a:srgbClr val="808080">
                <a:alpha val="39999"/>
              </a:srgbClr>
            </a:outerShdw>
          </a:effectLst>
        </p:spPr>
        <p:txBody>
          <a:bodyPr lIns="216000" tIns="36000" rIns="216000" bIns="36000" anchor="ctr"/>
          <a:lstStyle/>
          <a:p>
            <a:pPr algn="ctr">
              <a:spcAft>
                <a:spcPct val="20000"/>
              </a:spcAft>
            </a:pPr>
            <a:r>
              <a:rPr kumimoji="0" lang="ru-RU" sz="32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Проблематичность распараллеливания</a:t>
            </a:r>
            <a:endParaRPr kumimoji="0" lang="ru-RU" sz="3200" b="1" noProof="1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250825" y="1835035"/>
            <a:ext cx="8580438" cy="3477875"/>
          </a:xfrm>
          <a:prstGeom prst="rect">
            <a:avLst/>
          </a:prstGeom>
          <a:gradFill>
            <a:gsLst>
              <a:gs pos="0">
                <a:schemeClr val="bg1">
                  <a:alpha val="0"/>
                </a:schemeClr>
              </a:gs>
              <a:gs pos="100000">
                <a:srgbClr val="D9D9D9"/>
              </a:gs>
            </a:gsLst>
            <a:lin ang="5400000" scaled="1"/>
          </a:gradFill>
          <a:ln w="12700">
            <a:solidFill>
              <a:srgbClr val="C0C0C0"/>
            </a:solidFill>
          </a:ln>
          <a:effectLst>
            <a:outerShdw dist="50800" dir="2700000" algn="ctr" rotWithShape="0">
              <a:srgbClr val="808080">
                <a:alpha val="40000"/>
              </a:srgbClr>
            </a:outerShdw>
          </a:effectLst>
        </p:spPr>
        <p:txBody>
          <a:bodyPr wrap="square" rtlCol="0">
            <a:spAutoFit/>
          </a:bodyPr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250825" y="1835035"/>
            <a:ext cx="8580438" cy="3739485"/>
          </a:xfrm>
          <a:prstGeom prst="rect">
            <a:avLst/>
          </a:prstGeom>
          <a:noFill/>
          <a:ln w="12700">
            <a:noFill/>
          </a:ln>
          <a:effectLst>
            <a:outerShdw dist="50800" sx="1000" sy="1000" algn="ctr" rotWithShape="0">
              <a:schemeClr val="bg1"/>
            </a:outerShdw>
          </a:effectLst>
        </p:spPr>
        <p:txBody>
          <a:bodyPr>
            <a:spAutoFit/>
          </a:bodyPr>
          <a:lstStyle/>
          <a:p>
            <a:r>
              <a:rPr kumimoji="0" lang="en-US" sz="2400" dirty="0"/>
              <a:t>do </a:t>
            </a:r>
            <a:r>
              <a:rPr kumimoji="0" lang="en-US" sz="2400" dirty="0" err="1"/>
              <a:t>i</a:t>
            </a:r>
            <a:r>
              <a:rPr kumimoji="0" lang="en-US" sz="2400" dirty="0"/>
              <a:t> = 1, n</a:t>
            </a:r>
          </a:p>
          <a:p>
            <a:r>
              <a:rPr kumimoji="0" lang="ru-RU" sz="2400" dirty="0"/>
              <a:t>	</a:t>
            </a:r>
            <a:r>
              <a:rPr kumimoji="0" lang="en-US" sz="2400" dirty="0"/>
              <a:t>S</a:t>
            </a:r>
            <a:r>
              <a:rPr kumimoji="0" lang="en-US" sz="2400" baseline="-25000" dirty="0"/>
              <a:t>1</a:t>
            </a:r>
            <a:r>
              <a:rPr kumimoji="0" lang="ru-RU" sz="2400" dirty="0"/>
              <a:t>:</a:t>
            </a:r>
            <a:r>
              <a:rPr kumimoji="0" lang="en-US" sz="2400" dirty="0"/>
              <a:t> a(</a:t>
            </a:r>
            <a:r>
              <a:rPr kumimoji="0" lang="en-US" sz="2400" dirty="0" err="1"/>
              <a:t>i</a:t>
            </a:r>
            <a:r>
              <a:rPr kumimoji="0" lang="en-US" sz="2400" dirty="0"/>
              <a:t>) = d(</a:t>
            </a:r>
            <a:r>
              <a:rPr kumimoji="0" lang="en-US" sz="2400" dirty="0" err="1"/>
              <a:t>i</a:t>
            </a:r>
            <a:r>
              <a:rPr kumimoji="0" lang="en-US" sz="2400" dirty="0"/>
              <a:t>) + 5 * </a:t>
            </a:r>
            <a:r>
              <a:rPr kumimoji="0" lang="en-US" sz="2400" dirty="0" err="1"/>
              <a:t>i</a:t>
            </a:r>
            <a:endParaRPr kumimoji="0" lang="en-US" sz="2400" dirty="0"/>
          </a:p>
          <a:p>
            <a:r>
              <a:rPr kumimoji="0" lang="ru-RU" sz="2400" dirty="0"/>
              <a:t>	</a:t>
            </a:r>
            <a:r>
              <a:rPr kumimoji="0" lang="en-US" sz="2400" dirty="0"/>
              <a:t>S</a:t>
            </a:r>
            <a:r>
              <a:rPr kumimoji="0" lang="en-US" sz="2400" baseline="-25000" dirty="0"/>
              <a:t>2</a:t>
            </a:r>
            <a:r>
              <a:rPr kumimoji="0" lang="ru-RU" sz="2400" dirty="0"/>
              <a:t>:</a:t>
            </a:r>
            <a:r>
              <a:rPr kumimoji="0" lang="en-US" sz="2400" dirty="0"/>
              <a:t> c(</a:t>
            </a:r>
            <a:r>
              <a:rPr kumimoji="0" lang="en-US" sz="2400" dirty="0" err="1"/>
              <a:t>i</a:t>
            </a:r>
            <a:r>
              <a:rPr kumimoji="0" lang="en-US" sz="2400" dirty="0"/>
              <a:t>) = a(</a:t>
            </a:r>
            <a:r>
              <a:rPr kumimoji="0" lang="en-US" sz="2400" dirty="0" err="1"/>
              <a:t>i</a:t>
            </a:r>
            <a:r>
              <a:rPr kumimoji="0" lang="en-US" sz="2400" dirty="0"/>
              <a:t> - 1) * 2</a:t>
            </a:r>
          </a:p>
          <a:p>
            <a:r>
              <a:rPr kumimoji="0" lang="en-US" sz="2400" dirty="0"/>
              <a:t>end do</a:t>
            </a:r>
          </a:p>
          <a:p>
            <a:endParaRPr kumimoji="0" lang="en-US" sz="2400" dirty="0"/>
          </a:p>
          <a:p>
            <a:pPr algn="ctr">
              <a:lnSpc>
                <a:spcPct val="130000"/>
              </a:lnSpc>
            </a:pPr>
            <a:r>
              <a:rPr kumimoji="0" lang="ru-RU" sz="2400" dirty="0"/>
              <a:t>Расстояние зависимости</a:t>
            </a:r>
            <a:r>
              <a:rPr kumimoji="0" lang="en-US" sz="2400" dirty="0"/>
              <a:t> D = </a:t>
            </a:r>
            <a:r>
              <a:rPr kumimoji="0" lang="en-US" sz="2400" dirty="0" smtClean="0"/>
              <a:t>1</a:t>
            </a:r>
            <a:r>
              <a:rPr kumimoji="0" lang="en-US" sz="2400" dirty="0"/>
              <a:t>. </a:t>
            </a:r>
            <a:r>
              <a:rPr kumimoji="0" lang="ru-RU" sz="2400" dirty="0"/>
              <a:t/>
            </a:r>
            <a:br>
              <a:rPr kumimoji="0" lang="ru-RU" sz="2400" dirty="0"/>
            </a:br>
            <a:r>
              <a:rPr kumimoji="0" lang="ru-RU" sz="2400" dirty="0"/>
              <a:t>Это истинная зависимость</a:t>
            </a:r>
            <a:r>
              <a:rPr kumimoji="0" lang="en-US" sz="2400" dirty="0"/>
              <a:t>. </a:t>
            </a:r>
            <a:r>
              <a:rPr kumimoji="0" lang="ru-RU" sz="2400" dirty="0"/>
              <a:t/>
            </a:r>
            <a:br>
              <a:rPr kumimoji="0" lang="ru-RU" sz="2400" dirty="0"/>
            </a:br>
            <a:r>
              <a:rPr kumimoji="0" lang="ru-RU" sz="2400" dirty="0"/>
              <a:t>Цикл нельзя распараллелить по итерациям.</a:t>
            </a:r>
            <a:endParaRPr kumimoji="0" lang="ru-RU" sz="1800" dirty="0"/>
          </a:p>
          <a:p>
            <a:pPr>
              <a:lnSpc>
                <a:spcPct val="130000"/>
              </a:lnSpc>
            </a:pPr>
            <a:endParaRPr kumimoji="0" lang="ru-RU" sz="1800" dirty="0"/>
          </a:p>
        </p:txBody>
      </p:sp>
      <p:sp>
        <p:nvSpPr>
          <p:cNvPr id="8199" name="Rectangle 2"/>
          <p:cNvSpPr txBox="1">
            <a:spLocks noRot="1" noChangeArrowheads="1"/>
          </p:cNvSpPr>
          <p:nvPr/>
        </p:nvSpPr>
        <p:spPr bwMode="auto">
          <a:xfrm>
            <a:off x="80963" y="106363"/>
            <a:ext cx="8928100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kumimoji="0" lang="ru-RU" sz="3600" b="1" dirty="0">
                <a:solidFill>
                  <a:srgbClr val="003794"/>
                </a:solidFill>
              </a:rPr>
              <a:t>Эквивалентные преобразования</a:t>
            </a:r>
            <a:endParaRPr kumimoji="0" lang="ru-RU" sz="3600" b="1" dirty="0">
              <a:solidFill>
                <a:schemeClr val="folHlink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МФТИ-2016</a:t>
            </a:r>
            <a:endParaRPr lang="ru-RU" dirty="0"/>
          </a:p>
        </p:txBody>
      </p:sp>
      <p:sp>
        <p:nvSpPr>
          <p:cNvPr id="9" name="Rechteck 36"/>
          <p:cNvSpPr>
            <a:spLocks noChangeArrowheads="1"/>
          </p:cNvSpPr>
          <p:nvPr/>
        </p:nvSpPr>
        <p:spPr bwMode="gray">
          <a:xfrm>
            <a:off x="323850" y="944563"/>
            <a:ext cx="8496300" cy="503237"/>
          </a:xfrm>
          <a:prstGeom prst="rect">
            <a:avLst/>
          </a:prstGeom>
          <a:gradFill rotWithShape="0">
            <a:gsLst>
              <a:gs pos="0">
                <a:srgbClr val="B9CDE5"/>
              </a:gs>
              <a:gs pos="100000">
                <a:srgbClr val="95B3D7"/>
              </a:gs>
            </a:gsLst>
            <a:lin ang="5400000" scaled="1"/>
          </a:gradFill>
          <a:ln w="12700">
            <a:solidFill>
              <a:srgbClr val="C0C0C0"/>
            </a:solidFill>
            <a:miter lim="800000"/>
            <a:headEnd/>
            <a:tailEnd/>
          </a:ln>
          <a:effectLst>
            <a:outerShdw dist="38100" dir="2700000" algn="tl" rotWithShape="0">
              <a:srgbClr val="808080">
                <a:alpha val="39999"/>
              </a:srgbClr>
            </a:outerShdw>
          </a:effectLst>
        </p:spPr>
        <p:txBody>
          <a:bodyPr lIns="216000" tIns="36000" rIns="216000" bIns="36000" anchor="ctr"/>
          <a:lstStyle/>
          <a:p>
            <a:pPr algn="ctr">
              <a:spcAft>
                <a:spcPct val="20000"/>
              </a:spcAft>
            </a:pPr>
            <a:r>
              <a:rPr kumimoji="0" lang="ru-RU" sz="32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Разделение цикла (</a:t>
            </a:r>
            <a:r>
              <a:rPr kumimoji="0" lang="en-US" sz="3200" b="1" noProof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loop distribution</a:t>
            </a:r>
            <a:r>
              <a:rPr kumimoji="0" lang="ru-RU" sz="32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)</a:t>
            </a:r>
            <a:endParaRPr kumimoji="0" lang="ru-RU" sz="3200" b="1" noProof="1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250825" y="1835035"/>
            <a:ext cx="8580438" cy="4283224"/>
          </a:xfrm>
          <a:prstGeom prst="rect">
            <a:avLst/>
          </a:prstGeom>
          <a:gradFill>
            <a:gsLst>
              <a:gs pos="0">
                <a:schemeClr val="bg1">
                  <a:alpha val="0"/>
                </a:schemeClr>
              </a:gs>
              <a:gs pos="100000">
                <a:srgbClr val="D9D9D9"/>
              </a:gs>
            </a:gsLst>
            <a:lin ang="5400000" scaled="1"/>
          </a:gradFill>
          <a:ln w="12700">
            <a:solidFill>
              <a:srgbClr val="C0C0C0"/>
            </a:solidFill>
          </a:ln>
          <a:effectLst>
            <a:outerShdw dist="50800" dir="2700000" algn="ctr" rotWithShape="0">
              <a:srgbClr val="808080">
                <a:alpha val="40000"/>
              </a:srgbClr>
            </a:outerShdw>
          </a:effectLst>
        </p:spPr>
        <p:txBody>
          <a:bodyPr wrap="square" rtlCol="0">
            <a:spAutoFit/>
          </a:bodyPr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pPr>
              <a:spcAft>
                <a:spcPts val="1000"/>
              </a:spcAft>
            </a:pPr>
            <a:endParaRPr lang="ru-RU" dirty="0" smtClean="0"/>
          </a:p>
          <a:p>
            <a:pPr>
              <a:spcAft>
                <a:spcPts val="1000"/>
              </a:spcAft>
            </a:pPr>
            <a:endParaRPr lang="ru-RU" dirty="0" smtClean="0"/>
          </a:p>
        </p:txBody>
      </p:sp>
      <p:sp>
        <p:nvSpPr>
          <p:cNvPr id="12" name="TextBox 11"/>
          <p:cNvSpPr txBox="1"/>
          <p:nvPr/>
        </p:nvSpPr>
        <p:spPr>
          <a:xfrm>
            <a:off x="4389632" y="3814455"/>
            <a:ext cx="3393920" cy="1785104"/>
          </a:xfrm>
          <a:prstGeom prst="rect">
            <a:avLst/>
          </a:prstGeom>
          <a:gradFill>
            <a:gsLst>
              <a:gs pos="0">
                <a:schemeClr val="bg1">
                  <a:alpha val="0"/>
                </a:schemeClr>
              </a:gs>
              <a:gs pos="100000">
                <a:srgbClr val="D9D9D9"/>
              </a:gs>
            </a:gsLst>
            <a:lin ang="5400000" scaled="1"/>
          </a:gradFill>
          <a:ln w="12700">
            <a:solidFill>
              <a:srgbClr val="C0C0C0"/>
            </a:solidFill>
          </a:ln>
          <a:effectLst>
            <a:outerShdw dist="50800" dir="2700000" algn="ctr" rotWithShape="0">
              <a:srgbClr val="808080">
                <a:alpha val="40000"/>
              </a:srgbClr>
            </a:outerShdw>
          </a:effectLst>
        </p:spPr>
        <p:txBody>
          <a:bodyPr wrap="square" rtlCol="0">
            <a:spAutoFit/>
          </a:bodyPr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250825" y="1835035"/>
            <a:ext cx="8580438" cy="4360168"/>
          </a:xfrm>
          <a:prstGeom prst="rect">
            <a:avLst/>
          </a:prstGeom>
          <a:noFill/>
          <a:ln w="12700">
            <a:noFill/>
          </a:ln>
          <a:effectLst>
            <a:outerShdw dist="50800" sx="1000" sy="1000" algn="ctr" rotWithShape="0">
              <a:schemeClr val="bg1"/>
            </a:outerShdw>
          </a:effectLst>
        </p:spPr>
        <p:txBody>
          <a:bodyPr>
            <a:spAutoFit/>
          </a:bodyPr>
          <a:lstStyle/>
          <a:p>
            <a:r>
              <a:rPr kumimoji="0" lang="en-US" sz="2400" dirty="0"/>
              <a:t>do </a:t>
            </a:r>
            <a:r>
              <a:rPr kumimoji="0" lang="en-US" sz="2400" dirty="0" err="1"/>
              <a:t>i</a:t>
            </a:r>
            <a:r>
              <a:rPr kumimoji="0" lang="en-US" sz="2400" dirty="0"/>
              <a:t> = 1, n</a:t>
            </a:r>
          </a:p>
          <a:p>
            <a:r>
              <a:rPr kumimoji="0" lang="ru-RU" sz="2400" dirty="0"/>
              <a:t>	</a:t>
            </a:r>
            <a:r>
              <a:rPr kumimoji="0" lang="en-US" sz="2400" dirty="0"/>
              <a:t>S</a:t>
            </a:r>
            <a:r>
              <a:rPr kumimoji="0" lang="en-US" sz="2400" baseline="-25000" dirty="0"/>
              <a:t>1</a:t>
            </a:r>
            <a:r>
              <a:rPr kumimoji="0" lang="ru-RU" sz="2400" dirty="0"/>
              <a:t>:</a:t>
            </a:r>
            <a:r>
              <a:rPr kumimoji="0" lang="en-US" sz="2400" dirty="0"/>
              <a:t> a(</a:t>
            </a:r>
            <a:r>
              <a:rPr kumimoji="0" lang="en-US" sz="2400" dirty="0" err="1"/>
              <a:t>i</a:t>
            </a:r>
            <a:r>
              <a:rPr kumimoji="0" lang="en-US" sz="2400" dirty="0"/>
              <a:t>) = d(</a:t>
            </a:r>
            <a:r>
              <a:rPr kumimoji="0" lang="en-US" sz="2400" dirty="0" err="1"/>
              <a:t>i</a:t>
            </a:r>
            <a:r>
              <a:rPr kumimoji="0" lang="en-US" sz="2400" dirty="0"/>
              <a:t>) + 5 * </a:t>
            </a:r>
            <a:r>
              <a:rPr kumimoji="0" lang="en-US" sz="2400" dirty="0" err="1"/>
              <a:t>i</a:t>
            </a:r>
            <a:endParaRPr kumimoji="0" lang="en-US" sz="2400" dirty="0"/>
          </a:p>
          <a:p>
            <a:r>
              <a:rPr kumimoji="0" lang="ru-RU" sz="2400" dirty="0"/>
              <a:t>	</a:t>
            </a:r>
            <a:r>
              <a:rPr kumimoji="0" lang="en-US" sz="2400" dirty="0"/>
              <a:t>S</a:t>
            </a:r>
            <a:r>
              <a:rPr kumimoji="0" lang="en-US" sz="2400" baseline="-25000" dirty="0"/>
              <a:t>2</a:t>
            </a:r>
            <a:r>
              <a:rPr kumimoji="0" lang="ru-RU" sz="2400" dirty="0"/>
              <a:t>:</a:t>
            </a:r>
            <a:r>
              <a:rPr kumimoji="0" lang="en-US" sz="2400" dirty="0"/>
              <a:t> c(</a:t>
            </a:r>
            <a:r>
              <a:rPr kumimoji="0" lang="en-US" sz="2400" dirty="0" err="1"/>
              <a:t>i</a:t>
            </a:r>
            <a:r>
              <a:rPr kumimoji="0" lang="en-US" sz="2400" dirty="0"/>
              <a:t>) = a(</a:t>
            </a:r>
            <a:r>
              <a:rPr kumimoji="0" lang="en-US" sz="2400" dirty="0" err="1"/>
              <a:t>i</a:t>
            </a:r>
            <a:r>
              <a:rPr kumimoji="0" lang="en-US" sz="2400" dirty="0"/>
              <a:t> - 1) * 2</a:t>
            </a:r>
          </a:p>
          <a:p>
            <a:r>
              <a:rPr kumimoji="0" lang="en-US" sz="2400" dirty="0"/>
              <a:t>end do</a:t>
            </a:r>
          </a:p>
          <a:p>
            <a:pPr>
              <a:spcBef>
                <a:spcPts val="1600"/>
              </a:spcBef>
            </a:pPr>
            <a:r>
              <a:rPr kumimoji="0" lang="ru-RU" sz="2400" dirty="0" smtClean="0"/>
              <a:t>После преобразования</a:t>
            </a:r>
            <a:endParaRPr kumimoji="0" lang="en-US" sz="2400" dirty="0" smtClean="0"/>
          </a:p>
          <a:p>
            <a:r>
              <a:rPr kumimoji="0" lang="en-US" sz="2400" dirty="0" smtClean="0"/>
              <a:t>do </a:t>
            </a:r>
            <a:r>
              <a:rPr kumimoji="0" lang="en-US" sz="2400" dirty="0" err="1" smtClean="0"/>
              <a:t>i</a:t>
            </a:r>
            <a:r>
              <a:rPr kumimoji="0" lang="en-US" sz="2400" dirty="0" smtClean="0"/>
              <a:t> = 1, n</a:t>
            </a:r>
          </a:p>
          <a:p>
            <a:r>
              <a:rPr kumimoji="0" lang="ru-RU" sz="2400" dirty="0" smtClean="0"/>
              <a:t>	</a:t>
            </a:r>
            <a:r>
              <a:rPr kumimoji="0" lang="en-US" sz="2400" dirty="0" smtClean="0"/>
              <a:t>S</a:t>
            </a:r>
            <a:r>
              <a:rPr kumimoji="0" lang="en-US" sz="2400" baseline="-25000" dirty="0" smtClean="0"/>
              <a:t>1</a:t>
            </a:r>
            <a:r>
              <a:rPr kumimoji="0" lang="ru-RU" sz="2400" dirty="0" smtClean="0"/>
              <a:t>:</a:t>
            </a:r>
            <a:r>
              <a:rPr kumimoji="0" lang="en-US" sz="2400" dirty="0" smtClean="0"/>
              <a:t> a(</a:t>
            </a:r>
            <a:r>
              <a:rPr kumimoji="0" lang="en-US" sz="2400" dirty="0" err="1" smtClean="0"/>
              <a:t>i</a:t>
            </a:r>
            <a:r>
              <a:rPr kumimoji="0" lang="en-US" sz="2400" dirty="0" smtClean="0"/>
              <a:t>) = d(</a:t>
            </a:r>
            <a:r>
              <a:rPr kumimoji="0" lang="en-US" sz="2400" dirty="0" err="1" smtClean="0"/>
              <a:t>i</a:t>
            </a:r>
            <a:r>
              <a:rPr kumimoji="0" lang="en-US" sz="2400" dirty="0" smtClean="0"/>
              <a:t>) + 5 * </a:t>
            </a:r>
            <a:r>
              <a:rPr kumimoji="0" lang="en-US" sz="2400" dirty="0" err="1" smtClean="0"/>
              <a:t>i</a:t>
            </a:r>
            <a:endParaRPr kumimoji="0" lang="en-US" sz="2400" dirty="0" smtClean="0"/>
          </a:p>
          <a:p>
            <a:r>
              <a:rPr kumimoji="0" lang="en-US" sz="2400" dirty="0" smtClean="0"/>
              <a:t>end do</a:t>
            </a:r>
          </a:p>
          <a:p>
            <a:r>
              <a:rPr kumimoji="0" lang="en-US" sz="2400" dirty="0" smtClean="0"/>
              <a:t>do </a:t>
            </a:r>
            <a:r>
              <a:rPr kumimoji="0" lang="en-US" sz="2400" dirty="0" err="1" smtClean="0"/>
              <a:t>i</a:t>
            </a:r>
            <a:r>
              <a:rPr kumimoji="0" lang="en-US" sz="2400" dirty="0" smtClean="0"/>
              <a:t> = 1, n</a:t>
            </a:r>
          </a:p>
          <a:p>
            <a:r>
              <a:rPr kumimoji="0" lang="ru-RU" sz="2400" dirty="0" smtClean="0"/>
              <a:t>	</a:t>
            </a:r>
            <a:r>
              <a:rPr kumimoji="0" lang="en-US" sz="2400" dirty="0" smtClean="0"/>
              <a:t>S</a:t>
            </a:r>
            <a:r>
              <a:rPr kumimoji="0" lang="en-US" sz="2400" baseline="-25000" dirty="0" smtClean="0"/>
              <a:t>2</a:t>
            </a:r>
            <a:r>
              <a:rPr kumimoji="0" lang="ru-RU" sz="2400" dirty="0" smtClean="0"/>
              <a:t>:</a:t>
            </a:r>
            <a:r>
              <a:rPr kumimoji="0" lang="en-US" sz="2400" dirty="0" smtClean="0"/>
              <a:t> c(</a:t>
            </a:r>
            <a:r>
              <a:rPr kumimoji="0" lang="en-US" sz="2400" dirty="0" err="1" smtClean="0"/>
              <a:t>i</a:t>
            </a:r>
            <a:r>
              <a:rPr kumimoji="0" lang="en-US" sz="2400" dirty="0" smtClean="0"/>
              <a:t>) = a(</a:t>
            </a:r>
            <a:r>
              <a:rPr kumimoji="0" lang="en-US" sz="2400" dirty="0" err="1" smtClean="0"/>
              <a:t>i</a:t>
            </a:r>
            <a:r>
              <a:rPr kumimoji="0" lang="en-US" sz="2400" dirty="0" smtClean="0"/>
              <a:t> - 1) * 2</a:t>
            </a:r>
          </a:p>
          <a:p>
            <a:r>
              <a:rPr kumimoji="0" lang="en-US" sz="2400" dirty="0" smtClean="0"/>
              <a:t>end do</a:t>
            </a:r>
            <a:r>
              <a:rPr kumimoji="0" lang="ru-RU" sz="2400" dirty="0" smtClean="0"/>
              <a:t>.</a:t>
            </a:r>
            <a:endParaRPr kumimoji="0" lang="ru-RU" sz="1800" dirty="0"/>
          </a:p>
        </p:txBody>
      </p:sp>
      <p:sp>
        <p:nvSpPr>
          <p:cNvPr id="8199" name="Rectangle 2"/>
          <p:cNvSpPr txBox="1">
            <a:spLocks noRot="1" noChangeArrowheads="1"/>
          </p:cNvSpPr>
          <p:nvPr/>
        </p:nvSpPr>
        <p:spPr bwMode="auto">
          <a:xfrm>
            <a:off x="80963" y="106363"/>
            <a:ext cx="8928100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kumimoji="0" lang="ru-RU" sz="3600" b="1" dirty="0">
                <a:solidFill>
                  <a:srgbClr val="003794"/>
                </a:solidFill>
              </a:rPr>
              <a:t>Эквивалентные преобразования</a:t>
            </a:r>
            <a:endParaRPr kumimoji="0" lang="ru-RU" sz="3600" b="1" dirty="0">
              <a:solidFill>
                <a:schemeClr val="folHlink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МФТИ-2016</a:t>
            </a:r>
            <a:endParaRPr lang="ru-RU" dirty="0"/>
          </a:p>
        </p:txBody>
      </p:sp>
      <p:sp>
        <p:nvSpPr>
          <p:cNvPr id="9" name="Rechteck 36"/>
          <p:cNvSpPr>
            <a:spLocks noChangeArrowheads="1"/>
          </p:cNvSpPr>
          <p:nvPr/>
        </p:nvSpPr>
        <p:spPr bwMode="gray">
          <a:xfrm>
            <a:off x="323850" y="944563"/>
            <a:ext cx="8496300" cy="503237"/>
          </a:xfrm>
          <a:prstGeom prst="rect">
            <a:avLst/>
          </a:prstGeom>
          <a:gradFill rotWithShape="0">
            <a:gsLst>
              <a:gs pos="0">
                <a:srgbClr val="B9CDE5"/>
              </a:gs>
              <a:gs pos="100000">
                <a:srgbClr val="95B3D7"/>
              </a:gs>
            </a:gsLst>
            <a:lin ang="5400000" scaled="1"/>
          </a:gradFill>
          <a:ln w="12700">
            <a:solidFill>
              <a:srgbClr val="C0C0C0"/>
            </a:solidFill>
            <a:miter lim="800000"/>
            <a:headEnd/>
            <a:tailEnd/>
          </a:ln>
          <a:effectLst>
            <a:outerShdw dist="38100" dir="2700000" algn="tl" rotWithShape="0">
              <a:srgbClr val="808080">
                <a:alpha val="39999"/>
              </a:srgbClr>
            </a:outerShdw>
          </a:effectLst>
        </p:spPr>
        <p:txBody>
          <a:bodyPr lIns="216000" tIns="36000" rIns="216000" bIns="36000" anchor="ctr"/>
          <a:lstStyle/>
          <a:p>
            <a:pPr algn="ctr">
              <a:spcAft>
                <a:spcPct val="20000"/>
              </a:spcAft>
            </a:pPr>
            <a:r>
              <a:rPr kumimoji="0" lang="ru-RU" sz="32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Разделение цикла (</a:t>
            </a:r>
            <a:r>
              <a:rPr kumimoji="0" lang="en-US" sz="3200" b="1" noProof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loop distribution</a:t>
            </a:r>
            <a:r>
              <a:rPr kumimoji="0" lang="ru-RU" sz="32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)</a:t>
            </a:r>
            <a:endParaRPr kumimoji="0" lang="ru-RU" sz="3200" b="1" noProof="1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  <p:sp>
        <p:nvSpPr>
          <p:cNvPr id="11" name="TextBox 4"/>
          <p:cNvSpPr txBox="1">
            <a:spLocks noChangeArrowheads="1"/>
          </p:cNvSpPr>
          <p:nvPr/>
        </p:nvSpPr>
        <p:spPr bwMode="auto">
          <a:xfrm>
            <a:off x="4434236" y="3903663"/>
            <a:ext cx="4052888" cy="156966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50800" sx="1000" sy="1000" algn="ctr" rotWithShape="0">
              <a:schemeClr val="bg1"/>
            </a:outerShdw>
          </a:effectLst>
        </p:spPr>
        <p:txBody>
          <a:bodyPr>
            <a:spAutoFit/>
          </a:bodyPr>
          <a:lstStyle/>
          <a:p>
            <a:r>
              <a:rPr kumimoji="0" lang="ru-RU" sz="2400" dirty="0"/>
              <a:t>Циклы параллельны</a:t>
            </a:r>
            <a:r>
              <a:rPr kumimoji="0" lang="en-US" sz="2400" dirty="0"/>
              <a:t>. </a:t>
            </a:r>
          </a:p>
          <a:p>
            <a:r>
              <a:rPr kumimoji="0" lang="ru-RU" sz="2400" dirty="0"/>
              <a:t>Нужна барьерная синхронизация между циклами</a:t>
            </a:r>
            <a:r>
              <a:rPr kumimoji="0" lang="en-US" sz="2400" dirty="0"/>
              <a:t>.</a:t>
            </a:r>
            <a:endParaRPr kumimoji="0"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оугольник 20"/>
          <p:cNvSpPr/>
          <p:nvPr/>
        </p:nvSpPr>
        <p:spPr>
          <a:xfrm>
            <a:off x="250825" y="2173288"/>
            <a:ext cx="8580438" cy="3453253"/>
          </a:xfrm>
          <a:prstGeom prst="rect">
            <a:avLst/>
          </a:prstGeom>
          <a:gradFill>
            <a:gsLst>
              <a:gs pos="0">
                <a:schemeClr val="bg1">
                  <a:alpha val="0"/>
                </a:schemeClr>
              </a:gs>
              <a:gs pos="100000">
                <a:srgbClr val="D9D9D9"/>
              </a:gs>
            </a:gsLst>
            <a:lin ang="5400000" scaled="1"/>
          </a:gradFill>
          <a:ln w="12700">
            <a:solidFill>
              <a:srgbClr val="C0C0C0"/>
            </a:solidFill>
          </a:ln>
          <a:effectLst>
            <a:outerShdw dist="50800" dir="2700000" algn="ctr" rotWithShape="0">
              <a:srgbClr val="808080">
                <a:alpha val="40000"/>
              </a:srgbClr>
            </a:outerShdw>
          </a:effectLst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kumimoji="0" lang="ru-RU" sz="2400" dirty="0"/>
              <a:t>Два набора операторов в цикле с </a:t>
            </a:r>
            <a:r>
              <a:rPr kumimoji="0" lang="en-US" sz="2400" dirty="0"/>
              <a:t>loop carried dependence </a:t>
            </a:r>
            <a:r>
              <a:rPr kumimoji="0" lang="ru-RU" sz="2400" dirty="0"/>
              <a:t>могут быть распределены по двум циклам, если в исходном цикле</a:t>
            </a:r>
            <a:r>
              <a:rPr kumimoji="0" lang="en-US" sz="2400" dirty="0"/>
              <a:t> </a:t>
            </a:r>
            <a:r>
              <a:rPr kumimoji="0" lang="ru-RU" sz="2400" dirty="0"/>
              <a:t>не существует рекурсивных истинных зависимостей</a:t>
            </a:r>
            <a:r>
              <a:rPr kumimoji="0" lang="en-US" sz="2400" dirty="0"/>
              <a:t>.</a:t>
            </a:r>
          </a:p>
          <a:p>
            <a:pPr>
              <a:lnSpc>
                <a:spcPct val="130000"/>
              </a:lnSpc>
            </a:pPr>
            <a:r>
              <a:rPr kumimoji="0" lang="ru-RU" sz="2400" dirty="0"/>
              <a:t>Для случая, когда тело цикла состоит из двух операторов</a:t>
            </a:r>
            <a:r>
              <a:rPr kumimoji="0" lang="en-US" sz="2400" dirty="0"/>
              <a:t> </a:t>
            </a:r>
            <a:r>
              <a:rPr kumimoji="0" 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</a:t>
            </a:r>
            <a:r>
              <a:rPr kumimoji="0" lang="en-US" sz="2400" baseline="-250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1 </a:t>
            </a:r>
            <a:r>
              <a:rPr kumimoji="0" lang="ru-RU" sz="2400" dirty="0"/>
              <a:t>и</a:t>
            </a:r>
            <a:r>
              <a:rPr kumimoji="0" lang="en-US" sz="2400" dirty="0"/>
              <a:t> </a:t>
            </a:r>
            <a:r>
              <a:rPr kumimoji="0" 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</a:t>
            </a:r>
            <a:r>
              <a:rPr kumimoji="0" lang="en-US" sz="2400" baseline="-250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2 </a:t>
            </a:r>
            <a:r>
              <a:rPr kumimoji="0" lang="ru-RU" sz="2400" dirty="0" smtClean="0"/>
              <a:t>, это означает, что </a:t>
            </a:r>
            <a:r>
              <a:rPr kumimoji="0" lang="ru-RU" sz="2400" dirty="0"/>
              <a:t>не существует значений</a:t>
            </a:r>
            <a:r>
              <a:rPr kumimoji="0" lang="en-US" sz="2400" dirty="0"/>
              <a:t>  </a:t>
            </a:r>
            <a:r>
              <a:rPr kumimoji="0" 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k1,k2,</a:t>
            </a:r>
            <a:r>
              <a:rPr kumimoji="0" lang="el-GR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λ</a:t>
            </a:r>
            <a:r>
              <a:rPr kumimoji="0" 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1,</a:t>
            </a:r>
            <a:r>
              <a:rPr kumimoji="0" lang="el-GR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λ</a:t>
            </a:r>
            <a:r>
              <a:rPr kumimoji="0" 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2</a:t>
            </a:r>
            <a:r>
              <a:rPr kumimoji="0" lang="ru-RU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, для которых</a:t>
            </a:r>
            <a:r>
              <a:rPr kumimoji="0" 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S</a:t>
            </a:r>
            <a:r>
              <a:rPr kumimoji="0" lang="en-US" sz="2400" baseline="-250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1</a:t>
            </a:r>
            <a:r>
              <a:rPr kumimoji="0" lang="en-US" sz="2400" baseline="300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k1 </a:t>
            </a:r>
            <a:r>
              <a:rPr kumimoji="0" lang="el-GR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δ</a:t>
            </a:r>
            <a:r>
              <a:rPr kumimoji="0" 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S</a:t>
            </a:r>
            <a:r>
              <a:rPr kumimoji="0" lang="en-US" sz="2400" baseline="-250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2</a:t>
            </a:r>
            <a:r>
              <a:rPr kumimoji="0" lang="el-GR" sz="2400" baseline="300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λ</a:t>
            </a:r>
            <a:r>
              <a:rPr kumimoji="0" lang="en-US" sz="2400" baseline="300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1</a:t>
            </a:r>
            <a:r>
              <a:rPr kumimoji="0" lang="ru-RU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kumimoji="0" lang="ru-RU" sz="2400" dirty="0" smtClean="0"/>
              <a:t>и </a:t>
            </a:r>
            <a:r>
              <a:rPr kumimoji="0"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</a:t>
            </a:r>
            <a:r>
              <a:rPr kumimoji="0" lang="en-US" sz="2400" baseline="-25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2</a:t>
            </a:r>
            <a:r>
              <a:rPr kumimoji="0" lang="en-US" sz="2400" baseline="30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k2</a:t>
            </a:r>
            <a:r>
              <a:rPr kumimoji="0"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kumimoji="0" lang="el-GR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δ</a:t>
            </a:r>
            <a:r>
              <a:rPr kumimoji="0" 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S</a:t>
            </a:r>
            <a:r>
              <a:rPr kumimoji="0" lang="en-US" sz="2400" baseline="-250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1</a:t>
            </a:r>
            <a:r>
              <a:rPr kumimoji="0" lang="el-GR" sz="2400" baseline="300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λ</a:t>
            </a:r>
            <a:r>
              <a:rPr kumimoji="0" lang="en-US" sz="2400" baseline="300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2</a:t>
            </a:r>
            <a:r>
              <a:rPr kumimoji="0" 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.</a:t>
            </a:r>
          </a:p>
        </p:txBody>
      </p:sp>
      <p:sp>
        <p:nvSpPr>
          <p:cNvPr id="14343" name="Rectangle 2"/>
          <p:cNvSpPr txBox="1">
            <a:spLocks noRot="1" noChangeArrowheads="1"/>
          </p:cNvSpPr>
          <p:nvPr/>
        </p:nvSpPr>
        <p:spPr bwMode="auto">
          <a:xfrm>
            <a:off x="80963" y="106363"/>
            <a:ext cx="8928100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kumimoji="0" lang="ru-RU" sz="3600" b="1" dirty="0">
                <a:solidFill>
                  <a:srgbClr val="003794"/>
                </a:solidFill>
              </a:rPr>
              <a:t>Эквивалентные преобразования</a:t>
            </a:r>
            <a:endParaRPr kumimoji="0" lang="ru-RU" sz="3600" b="1" dirty="0">
              <a:solidFill>
                <a:schemeClr val="folHlink"/>
              </a:solidFill>
            </a:endParaRPr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МФТИ-2016</a:t>
            </a:r>
            <a:endParaRPr lang="ru-RU" dirty="0"/>
          </a:p>
        </p:txBody>
      </p:sp>
      <p:sp>
        <p:nvSpPr>
          <p:cNvPr id="10" name="Rechteck 36"/>
          <p:cNvSpPr>
            <a:spLocks noChangeArrowheads="1"/>
          </p:cNvSpPr>
          <p:nvPr/>
        </p:nvSpPr>
        <p:spPr bwMode="gray">
          <a:xfrm>
            <a:off x="323850" y="944563"/>
            <a:ext cx="8496300" cy="503237"/>
          </a:xfrm>
          <a:prstGeom prst="rect">
            <a:avLst/>
          </a:prstGeom>
          <a:gradFill rotWithShape="0">
            <a:gsLst>
              <a:gs pos="0">
                <a:srgbClr val="B9CDE5"/>
              </a:gs>
              <a:gs pos="100000">
                <a:srgbClr val="95B3D7"/>
              </a:gs>
            </a:gsLst>
            <a:lin ang="5400000" scaled="1"/>
          </a:gradFill>
          <a:ln w="12700">
            <a:solidFill>
              <a:srgbClr val="C0C0C0"/>
            </a:solidFill>
            <a:miter lim="800000"/>
            <a:headEnd/>
            <a:tailEnd/>
          </a:ln>
          <a:effectLst>
            <a:outerShdw dist="38100" dir="2700000" algn="tl" rotWithShape="0">
              <a:srgbClr val="808080">
                <a:alpha val="39999"/>
              </a:srgbClr>
            </a:outerShdw>
          </a:effectLst>
        </p:spPr>
        <p:txBody>
          <a:bodyPr lIns="216000" tIns="36000" rIns="216000" bIns="36000" anchor="ctr"/>
          <a:lstStyle/>
          <a:p>
            <a:pPr algn="ctr">
              <a:spcAft>
                <a:spcPct val="20000"/>
              </a:spcAft>
            </a:pPr>
            <a:r>
              <a:rPr kumimoji="0" lang="ru-RU" sz="32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Разделение цикла (</a:t>
            </a:r>
            <a:r>
              <a:rPr kumimoji="0" lang="en-US" sz="3200" b="1" noProof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loop distribution</a:t>
            </a:r>
            <a:r>
              <a:rPr kumimoji="0" lang="ru-RU" sz="32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)</a:t>
            </a:r>
            <a:endParaRPr kumimoji="0" lang="ru-RU" sz="3200" b="1" noProof="1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оугольник 20"/>
          <p:cNvSpPr/>
          <p:nvPr/>
        </p:nvSpPr>
        <p:spPr>
          <a:xfrm>
            <a:off x="261976" y="1985895"/>
            <a:ext cx="8580438" cy="3046988"/>
          </a:xfrm>
          <a:prstGeom prst="rect">
            <a:avLst/>
          </a:prstGeom>
          <a:gradFill>
            <a:gsLst>
              <a:gs pos="0">
                <a:schemeClr val="bg1">
                  <a:alpha val="0"/>
                </a:schemeClr>
              </a:gs>
              <a:gs pos="100000">
                <a:srgbClr val="D9D9D9"/>
              </a:gs>
            </a:gsLst>
            <a:lin ang="5400000" scaled="1"/>
          </a:gradFill>
          <a:ln w="12700">
            <a:solidFill>
              <a:srgbClr val="C0C0C0"/>
            </a:solidFill>
          </a:ln>
          <a:effectLst>
            <a:outerShdw dist="50800" dir="2700000" algn="ctr" rotWithShape="0">
              <a:srgbClr val="808080">
                <a:alpha val="40000"/>
              </a:srgbClr>
            </a:outerShdw>
          </a:effectLst>
        </p:spPr>
        <p:txBody>
          <a:bodyPr>
            <a:spAutoFit/>
          </a:bodyPr>
          <a:lstStyle/>
          <a:p>
            <a:r>
              <a:rPr kumimoji="0" lang="ru-RU" sz="2400" dirty="0"/>
              <a:t>Мы не можем использовать разделение циклов в следующем примере</a:t>
            </a:r>
            <a:r>
              <a:rPr kumimoji="0" lang="en-US" sz="2400" dirty="0"/>
              <a:t>:</a:t>
            </a:r>
          </a:p>
          <a:p>
            <a:endParaRPr kumimoji="0" lang="en-US" sz="2400" dirty="0"/>
          </a:p>
          <a:p>
            <a:endParaRPr kumimoji="0" lang="en-US" sz="2400" dirty="0"/>
          </a:p>
          <a:p>
            <a:r>
              <a:rPr kumimoji="0" lang="en-US" sz="2400" dirty="0"/>
              <a:t>do </a:t>
            </a:r>
            <a:r>
              <a:rPr kumimoji="0" lang="en-US" sz="2400" dirty="0" err="1"/>
              <a:t>i</a:t>
            </a:r>
            <a:r>
              <a:rPr kumimoji="0" lang="en-US" sz="2400" dirty="0"/>
              <a:t> = 1, u</a:t>
            </a:r>
          </a:p>
          <a:p>
            <a:r>
              <a:rPr kumimoji="0" lang="en-US" sz="2400" dirty="0"/>
              <a:t>	S</a:t>
            </a:r>
            <a:r>
              <a:rPr kumimoji="0" lang="en-US" sz="2400" baseline="-25000" dirty="0"/>
              <a:t>1</a:t>
            </a:r>
            <a:r>
              <a:rPr kumimoji="0" lang="en-US" sz="2400" dirty="0"/>
              <a:t>:	a</a:t>
            </a:r>
            <a:r>
              <a:rPr kumimoji="0" lang="ru-RU" sz="2400" dirty="0"/>
              <a:t>(</a:t>
            </a:r>
            <a:r>
              <a:rPr kumimoji="0" lang="en-US" sz="2400" dirty="0" err="1"/>
              <a:t>i</a:t>
            </a:r>
            <a:r>
              <a:rPr kumimoji="0" lang="ru-RU" sz="2400" dirty="0"/>
              <a:t>)</a:t>
            </a:r>
            <a:r>
              <a:rPr kumimoji="0" lang="en-US" sz="2400" dirty="0"/>
              <a:t> = </a:t>
            </a:r>
            <a:r>
              <a:rPr kumimoji="0" lang="ru-RU" sz="2400" dirty="0"/>
              <a:t>с(</a:t>
            </a:r>
            <a:r>
              <a:rPr kumimoji="0" lang="en-US" sz="2400" dirty="0" err="1"/>
              <a:t>i</a:t>
            </a:r>
            <a:r>
              <a:rPr kumimoji="0" lang="ru-RU" sz="2400" dirty="0"/>
              <a:t> - 1) </a:t>
            </a:r>
            <a:r>
              <a:rPr kumimoji="0" lang="en-US" sz="2400" dirty="0"/>
              <a:t>+</a:t>
            </a:r>
            <a:r>
              <a:rPr kumimoji="0" lang="ru-RU" sz="2400" dirty="0"/>
              <a:t> </a:t>
            </a:r>
            <a:r>
              <a:rPr kumimoji="0" lang="en-US" sz="2400" dirty="0"/>
              <a:t>5</a:t>
            </a:r>
            <a:r>
              <a:rPr kumimoji="0" lang="ru-RU" sz="2400" dirty="0"/>
              <a:t> </a:t>
            </a:r>
            <a:r>
              <a:rPr kumimoji="0" lang="en-US" sz="2400" dirty="0"/>
              <a:t>*</a:t>
            </a:r>
            <a:r>
              <a:rPr kumimoji="0" lang="ru-RU" sz="2400" dirty="0"/>
              <a:t> </a:t>
            </a:r>
            <a:r>
              <a:rPr kumimoji="0" lang="en-US" sz="2400" dirty="0" err="1"/>
              <a:t>i</a:t>
            </a:r>
            <a:endParaRPr kumimoji="0" lang="en-US" sz="2400" dirty="0"/>
          </a:p>
          <a:p>
            <a:r>
              <a:rPr kumimoji="0" lang="en-US" sz="2400" dirty="0"/>
              <a:t>	S</a:t>
            </a:r>
            <a:r>
              <a:rPr kumimoji="0" lang="en-US" sz="2400" baseline="-25000" dirty="0"/>
              <a:t>2</a:t>
            </a:r>
            <a:r>
              <a:rPr kumimoji="0" lang="en-US" sz="2400" dirty="0"/>
              <a:t>:	c</a:t>
            </a:r>
            <a:r>
              <a:rPr kumimoji="0" lang="ru-RU" sz="2400" dirty="0"/>
              <a:t>(</a:t>
            </a:r>
            <a:r>
              <a:rPr kumimoji="0" lang="en-US" sz="2400" dirty="0" err="1"/>
              <a:t>i</a:t>
            </a:r>
            <a:r>
              <a:rPr kumimoji="0" lang="ru-RU" sz="2400" dirty="0"/>
              <a:t>)</a:t>
            </a:r>
            <a:r>
              <a:rPr kumimoji="0" lang="en-US" sz="2400" dirty="0"/>
              <a:t> = a</a:t>
            </a:r>
            <a:r>
              <a:rPr kumimoji="0" lang="ru-RU" sz="2400" dirty="0"/>
              <a:t>(</a:t>
            </a:r>
            <a:r>
              <a:rPr kumimoji="0" lang="en-US" sz="2400" dirty="0" err="1"/>
              <a:t>i</a:t>
            </a:r>
            <a:r>
              <a:rPr kumimoji="0" lang="ru-RU" sz="2400" dirty="0"/>
              <a:t> </a:t>
            </a:r>
            <a:r>
              <a:rPr kumimoji="0" lang="en-US" sz="2400" dirty="0"/>
              <a:t>–</a:t>
            </a:r>
            <a:r>
              <a:rPr kumimoji="0" lang="ru-RU" sz="2400" dirty="0"/>
              <a:t> </a:t>
            </a:r>
            <a:r>
              <a:rPr kumimoji="0" lang="en-US" sz="2400" dirty="0"/>
              <a:t>1</a:t>
            </a:r>
            <a:r>
              <a:rPr kumimoji="0" lang="ru-RU" sz="2400" dirty="0"/>
              <a:t>) </a:t>
            </a:r>
            <a:r>
              <a:rPr kumimoji="0" lang="en-US" sz="2400" dirty="0"/>
              <a:t>*</a:t>
            </a:r>
            <a:r>
              <a:rPr kumimoji="0" lang="ru-RU" sz="2400" dirty="0"/>
              <a:t> </a:t>
            </a:r>
            <a:r>
              <a:rPr kumimoji="0" lang="en-US" sz="2400" dirty="0"/>
              <a:t>2</a:t>
            </a:r>
          </a:p>
          <a:p>
            <a:r>
              <a:rPr kumimoji="0" lang="en-US" sz="2400" dirty="0"/>
              <a:t>end do</a:t>
            </a:r>
            <a:endParaRPr kumimoji="0" lang="ru-RU" sz="2400" dirty="0"/>
          </a:p>
        </p:txBody>
      </p:sp>
      <p:sp>
        <p:nvSpPr>
          <p:cNvPr id="15367" name="Rectangle 2"/>
          <p:cNvSpPr txBox="1">
            <a:spLocks noRot="1" noChangeArrowheads="1"/>
          </p:cNvSpPr>
          <p:nvPr/>
        </p:nvSpPr>
        <p:spPr bwMode="auto">
          <a:xfrm>
            <a:off x="80963" y="106363"/>
            <a:ext cx="8928100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kumimoji="0" lang="ru-RU" sz="3600" b="1" dirty="0">
                <a:solidFill>
                  <a:srgbClr val="003794"/>
                </a:solidFill>
              </a:rPr>
              <a:t>Эквивалентные преобразования</a:t>
            </a:r>
            <a:endParaRPr kumimoji="0" lang="ru-RU" sz="3600" b="1" dirty="0">
              <a:solidFill>
                <a:schemeClr val="folHlink"/>
              </a:solidFill>
            </a:endParaRPr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МФТИ-2016</a:t>
            </a:r>
            <a:endParaRPr lang="ru-RU" dirty="0"/>
          </a:p>
        </p:txBody>
      </p:sp>
      <p:sp>
        <p:nvSpPr>
          <p:cNvPr id="10" name="Rechteck 36"/>
          <p:cNvSpPr>
            <a:spLocks noChangeArrowheads="1"/>
          </p:cNvSpPr>
          <p:nvPr/>
        </p:nvSpPr>
        <p:spPr bwMode="gray">
          <a:xfrm>
            <a:off x="323850" y="955714"/>
            <a:ext cx="8496300" cy="503237"/>
          </a:xfrm>
          <a:prstGeom prst="rect">
            <a:avLst/>
          </a:prstGeom>
          <a:gradFill rotWithShape="0">
            <a:gsLst>
              <a:gs pos="0">
                <a:srgbClr val="B9CDE5"/>
              </a:gs>
              <a:gs pos="100000">
                <a:srgbClr val="95B3D7"/>
              </a:gs>
            </a:gsLst>
            <a:lin ang="5400000" scaled="1"/>
          </a:gradFill>
          <a:ln w="12700">
            <a:solidFill>
              <a:srgbClr val="C0C0C0"/>
            </a:solidFill>
            <a:miter lim="800000"/>
            <a:headEnd/>
            <a:tailEnd/>
          </a:ln>
          <a:effectLst>
            <a:outerShdw dist="38100" dir="2700000" algn="tl" rotWithShape="0">
              <a:srgbClr val="808080">
                <a:alpha val="39999"/>
              </a:srgbClr>
            </a:outerShdw>
          </a:effectLst>
        </p:spPr>
        <p:txBody>
          <a:bodyPr lIns="216000" tIns="36000" rIns="216000" bIns="36000" anchor="ctr"/>
          <a:lstStyle/>
          <a:p>
            <a:pPr algn="ctr">
              <a:spcAft>
                <a:spcPct val="20000"/>
              </a:spcAft>
            </a:pPr>
            <a:r>
              <a:rPr kumimoji="0" lang="ru-RU" sz="32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Разделение цикла (</a:t>
            </a:r>
            <a:r>
              <a:rPr kumimoji="0" lang="en-US" sz="3200" b="1" noProof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loop distribution</a:t>
            </a:r>
            <a:r>
              <a:rPr kumimoji="0" lang="ru-RU" sz="32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)</a:t>
            </a:r>
            <a:endParaRPr kumimoji="0" lang="ru-RU" sz="3200" b="1" noProof="1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оугольник 20"/>
          <p:cNvSpPr/>
          <p:nvPr/>
        </p:nvSpPr>
        <p:spPr>
          <a:xfrm>
            <a:off x="261976" y="1985895"/>
            <a:ext cx="8580438" cy="2062103"/>
          </a:xfrm>
          <a:prstGeom prst="rect">
            <a:avLst/>
          </a:prstGeom>
          <a:gradFill>
            <a:gsLst>
              <a:gs pos="0">
                <a:schemeClr val="bg1">
                  <a:alpha val="0"/>
                </a:schemeClr>
              </a:gs>
              <a:gs pos="100000">
                <a:srgbClr val="D9D9D9"/>
              </a:gs>
            </a:gsLst>
            <a:lin ang="5400000" scaled="1"/>
          </a:gradFill>
          <a:ln w="12700">
            <a:solidFill>
              <a:srgbClr val="C0C0C0"/>
            </a:solidFill>
          </a:ln>
          <a:effectLst>
            <a:outerShdw dist="50800" dir="2700000" algn="ctr" rotWithShape="0">
              <a:srgbClr val="808080">
                <a:alpha val="40000"/>
              </a:srgbClr>
            </a:outerShdw>
          </a:effectLst>
        </p:spPr>
        <p:txBody>
          <a:bodyPr>
            <a:spAutoFit/>
          </a:bodyPr>
          <a:lstStyle/>
          <a:p>
            <a:r>
              <a:rPr kumimoji="0" lang="en-US" sz="2400" dirty="0" smtClean="0"/>
              <a:t>do </a:t>
            </a:r>
            <a:r>
              <a:rPr kumimoji="0" lang="en-US" sz="2400" dirty="0" err="1" smtClean="0"/>
              <a:t>i</a:t>
            </a:r>
            <a:r>
              <a:rPr kumimoji="0" lang="en-US" sz="2400" dirty="0" smtClean="0"/>
              <a:t>=</a:t>
            </a:r>
            <a:r>
              <a:rPr kumimoji="0" lang="ru-RU" sz="2400" dirty="0" smtClean="0"/>
              <a:t>1</a:t>
            </a:r>
            <a:r>
              <a:rPr kumimoji="0" lang="en-US" sz="2400" dirty="0" smtClean="0"/>
              <a:t>,n</a:t>
            </a:r>
          </a:p>
          <a:p>
            <a:r>
              <a:rPr kumimoji="0" lang="ru-RU" sz="2400" dirty="0" smtClean="0"/>
              <a:t>	</a:t>
            </a:r>
            <a:r>
              <a:rPr kumimoji="0" lang="en-US" sz="2400" dirty="0" smtClean="0"/>
              <a:t>S</a:t>
            </a:r>
            <a:r>
              <a:rPr kumimoji="0" lang="en-US" sz="2400" baseline="-25000" dirty="0" smtClean="0"/>
              <a:t>1</a:t>
            </a:r>
            <a:r>
              <a:rPr kumimoji="0" lang="en-US" sz="2400" dirty="0" smtClean="0"/>
              <a:t>: a(</a:t>
            </a:r>
            <a:r>
              <a:rPr kumimoji="0" lang="en-US" sz="2400" dirty="0" err="1" smtClean="0"/>
              <a:t>i</a:t>
            </a:r>
            <a:r>
              <a:rPr kumimoji="0" lang="en-US" sz="2400" dirty="0" smtClean="0"/>
              <a:t>)</a:t>
            </a:r>
            <a:r>
              <a:rPr kumimoji="0" lang="ru-RU" sz="2400" dirty="0" smtClean="0"/>
              <a:t> </a:t>
            </a:r>
            <a:r>
              <a:rPr kumimoji="0" lang="en-US" sz="2400" dirty="0" smtClean="0"/>
              <a:t>= d(</a:t>
            </a:r>
            <a:r>
              <a:rPr kumimoji="0" lang="en-US" sz="2400" dirty="0" err="1" smtClean="0"/>
              <a:t>i</a:t>
            </a:r>
            <a:r>
              <a:rPr kumimoji="0" lang="en-US" sz="2400" dirty="0" smtClean="0"/>
              <a:t>)</a:t>
            </a:r>
            <a:r>
              <a:rPr kumimoji="0" lang="ru-RU" sz="2400" dirty="0" smtClean="0"/>
              <a:t> </a:t>
            </a:r>
            <a:r>
              <a:rPr kumimoji="0" lang="en-US" sz="2400" dirty="0" smtClean="0"/>
              <a:t>+</a:t>
            </a:r>
            <a:r>
              <a:rPr kumimoji="0" lang="ru-RU" sz="2400" dirty="0" smtClean="0"/>
              <a:t> </a:t>
            </a:r>
            <a:r>
              <a:rPr kumimoji="0" lang="en-US" sz="2400" dirty="0" smtClean="0"/>
              <a:t>5 * </a:t>
            </a:r>
            <a:r>
              <a:rPr kumimoji="0" lang="en-US" sz="2400" dirty="0" err="1" smtClean="0"/>
              <a:t>i</a:t>
            </a:r>
            <a:endParaRPr kumimoji="0" lang="en-US" sz="2400" dirty="0" smtClean="0"/>
          </a:p>
          <a:p>
            <a:r>
              <a:rPr kumimoji="0" lang="ru-RU" sz="2400" dirty="0" smtClean="0"/>
              <a:t>	</a:t>
            </a:r>
            <a:r>
              <a:rPr kumimoji="0" lang="en-US" sz="2400" dirty="0" smtClean="0"/>
              <a:t>S</a:t>
            </a:r>
            <a:r>
              <a:rPr kumimoji="0" lang="en-US" sz="2400" baseline="-25000" dirty="0" smtClean="0"/>
              <a:t>2</a:t>
            </a:r>
            <a:r>
              <a:rPr kumimoji="0" lang="en-US" sz="2400" dirty="0" smtClean="0"/>
              <a:t>: c(</a:t>
            </a:r>
            <a:r>
              <a:rPr kumimoji="0" lang="en-US" sz="2400" dirty="0" err="1" smtClean="0"/>
              <a:t>i</a:t>
            </a:r>
            <a:r>
              <a:rPr kumimoji="0" lang="en-US" sz="2400" dirty="0" smtClean="0"/>
              <a:t>)</a:t>
            </a:r>
            <a:r>
              <a:rPr kumimoji="0" lang="ru-RU" sz="2400" dirty="0" smtClean="0"/>
              <a:t> </a:t>
            </a:r>
            <a:r>
              <a:rPr kumimoji="0" lang="en-US" sz="2400" dirty="0" smtClean="0"/>
              <a:t>= a(</a:t>
            </a:r>
            <a:r>
              <a:rPr kumimoji="0" lang="en-US" sz="2400" dirty="0" err="1" smtClean="0"/>
              <a:t>i</a:t>
            </a:r>
            <a:r>
              <a:rPr kumimoji="0" lang="ru-RU" sz="2400" dirty="0" smtClean="0"/>
              <a:t> </a:t>
            </a:r>
            <a:r>
              <a:rPr kumimoji="0" lang="en-US" sz="2400" dirty="0" smtClean="0"/>
              <a:t>-</a:t>
            </a:r>
            <a:r>
              <a:rPr kumimoji="0" lang="ru-RU" sz="2400" dirty="0" smtClean="0"/>
              <a:t> </a:t>
            </a:r>
            <a:r>
              <a:rPr kumimoji="0" lang="en-US" sz="2400" dirty="0" smtClean="0"/>
              <a:t>1) * 2</a:t>
            </a:r>
          </a:p>
          <a:p>
            <a:r>
              <a:rPr kumimoji="0" lang="en-US" sz="2400" dirty="0" smtClean="0"/>
              <a:t>end do</a:t>
            </a:r>
          </a:p>
          <a:p>
            <a:pPr>
              <a:spcBef>
                <a:spcPts val="1200"/>
              </a:spcBef>
            </a:pPr>
            <a:r>
              <a:rPr kumimoji="0" lang="ru-RU" dirty="0" smtClean="0"/>
              <a:t>Это истинная зависимость</a:t>
            </a:r>
            <a:r>
              <a:rPr kumimoji="0" lang="en-US" dirty="0" smtClean="0"/>
              <a:t>. </a:t>
            </a:r>
            <a:r>
              <a:rPr kumimoji="0" lang="ru-RU" dirty="0" smtClean="0"/>
              <a:t>Расстояние зависимости</a:t>
            </a:r>
            <a:r>
              <a:rPr kumimoji="0" lang="en-US" dirty="0" smtClean="0"/>
              <a:t> D = 1</a:t>
            </a:r>
            <a:r>
              <a:rPr kumimoji="0" lang="ru-RU" dirty="0" smtClean="0"/>
              <a:t>.</a:t>
            </a:r>
            <a:endParaRPr kumimoji="0" lang="ru-RU" dirty="0"/>
          </a:p>
        </p:txBody>
      </p:sp>
      <p:sp>
        <p:nvSpPr>
          <p:cNvPr id="15367" name="Rectangle 2"/>
          <p:cNvSpPr txBox="1">
            <a:spLocks noRot="1" noChangeArrowheads="1"/>
          </p:cNvSpPr>
          <p:nvPr/>
        </p:nvSpPr>
        <p:spPr bwMode="auto">
          <a:xfrm>
            <a:off x="80963" y="106363"/>
            <a:ext cx="8928100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kumimoji="0" lang="ru-RU" sz="3600" b="1" dirty="0">
                <a:solidFill>
                  <a:srgbClr val="003794"/>
                </a:solidFill>
              </a:rPr>
              <a:t>Эквивалентные преобразования</a:t>
            </a:r>
            <a:endParaRPr kumimoji="0" lang="ru-RU" sz="3600" b="1" dirty="0">
              <a:solidFill>
                <a:schemeClr val="folHlink"/>
              </a:solidFill>
            </a:endParaRPr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МФТИ-2016</a:t>
            </a:r>
            <a:endParaRPr lang="ru-RU" dirty="0"/>
          </a:p>
        </p:txBody>
      </p: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1692275" y="4668145"/>
            <a:ext cx="684213" cy="504825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kumimoji="0" lang="ru-RU" sz="1800"/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2376488" y="4668145"/>
            <a:ext cx="684212" cy="504825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kumimoji="0" lang="ru-RU" sz="1800"/>
          </a:p>
        </p:txBody>
      </p:sp>
      <p:sp>
        <p:nvSpPr>
          <p:cNvPr id="12" name="Rectangle 7"/>
          <p:cNvSpPr>
            <a:spLocks noChangeArrowheads="1"/>
          </p:cNvSpPr>
          <p:nvPr/>
        </p:nvSpPr>
        <p:spPr bwMode="auto">
          <a:xfrm>
            <a:off x="3059113" y="4668145"/>
            <a:ext cx="684212" cy="504825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kumimoji="0" lang="ru-RU" sz="1800"/>
          </a:p>
        </p:txBody>
      </p:sp>
      <p:sp>
        <p:nvSpPr>
          <p:cNvPr id="13" name="Rectangle 8"/>
          <p:cNvSpPr>
            <a:spLocks noChangeArrowheads="1"/>
          </p:cNvSpPr>
          <p:nvPr/>
        </p:nvSpPr>
        <p:spPr bwMode="auto">
          <a:xfrm>
            <a:off x="3743325" y="4668145"/>
            <a:ext cx="684213" cy="504825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kumimoji="0" lang="ru-RU" sz="1800"/>
          </a:p>
        </p:txBody>
      </p:sp>
      <p:sp>
        <p:nvSpPr>
          <p:cNvPr id="14" name="Rectangle 9"/>
          <p:cNvSpPr>
            <a:spLocks noChangeArrowheads="1"/>
          </p:cNvSpPr>
          <p:nvPr/>
        </p:nvSpPr>
        <p:spPr bwMode="auto">
          <a:xfrm>
            <a:off x="4427538" y="4668145"/>
            <a:ext cx="684212" cy="504825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kumimoji="0" lang="ru-RU" sz="1800"/>
          </a:p>
        </p:txBody>
      </p:sp>
      <p:sp>
        <p:nvSpPr>
          <p:cNvPr id="15" name="Rectangle 10"/>
          <p:cNvSpPr>
            <a:spLocks noChangeArrowheads="1"/>
          </p:cNvSpPr>
          <p:nvPr/>
        </p:nvSpPr>
        <p:spPr bwMode="auto">
          <a:xfrm>
            <a:off x="1692275" y="5531745"/>
            <a:ext cx="684213" cy="504825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kumimoji="0" lang="ru-RU" sz="1800"/>
          </a:p>
        </p:txBody>
      </p:sp>
      <p:sp>
        <p:nvSpPr>
          <p:cNvPr id="16" name="Rectangle 11"/>
          <p:cNvSpPr>
            <a:spLocks noChangeArrowheads="1"/>
          </p:cNvSpPr>
          <p:nvPr/>
        </p:nvSpPr>
        <p:spPr bwMode="auto">
          <a:xfrm>
            <a:off x="2376488" y="5531745"/>
            <a:ext cx="684212" cy="504825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kumimoji="0" lang="ru-RU" sz="1800"/>
          </a:p>
        </p:txBody>
      </p:sp>
      <p:sp>
        <p:nvSpPr>
          <p:cNvPr id="17" name="Rectangle 12"/>
          <p:cNvSpPr>
            <a:spLocks noChangeArrowheads="1"/>
          </p:cNvSpPr>
          <p:nvPr/>
        </p:nvSpPr>
        <p:spPr bwMode="auto">
          <a:xfrm>
            <a:off x="3059113" y="5531745"/>
            <a:ext cx="684212" cy="504825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kumimoji="0" lang="ru-RU" sz="1800"/>
          </a:p>
        </p:txBody>
      </p:sp>
      <p:sp>
        <p:nvSpPr>
          <p:cNvPr id="18" name="Rectangle 13"/>
          <p:cNvSpPr>
            <a:spLocks noChangeArrowheads="1"/>
          </p:cNvSpPr>
          <p:nvPr/>
        </p:nvSpPr>
        <p:spPr bwMode="auto">
          <a:xfrm>
            <a:off x="3743325" y="5531745"/>
            <a:ext cx="684213" cy="504825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kumimoji="0" lang="ru-RU" sz="1800"/>
          </a:p>
        </p:txBody>
      </p:sp>
      <p:sp>
        <p:nvSpPr>
          <p:cNvPr id="19" name="Rectangle 14"/>
          <p:cNvSpPr>
            <a:spLocks noChangeArrowheads="1"/>
          </p:cNvSpPr>
          <p:nvPr/>
        </p:nvSpPr>
        <p:spPr bwMode="auto">
          <a:xfrm>
            <a:off x="4427538" y="5531745"/>
            <a:ext cx="684212" cy="504825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kumimoji="0" lang="ru-RU" sz="1800"/>
          </a:p>
        </p:txBody>
      </p:sp>
      <p:sp>
        <p:nvSpPr>
          <p:cNvPr id="20" name="Text Box 15"/>
          <p:cNvSpPr txBox="1">
            <a:spLocks noChangeArrowheads="1"/>
          </p:cNvSpPr>
          <p:nvPr/>
        </p:nvSpPr>
        <p:spPr bwMode="auto">
          <a:xfrm>
            <a:off x="935038" y="4741170"/>
            <a:ext cx="5413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sz="1800" dirty="0"/>
              <a:t>S</a:t>
            </a:r>
            <a:r>
              <a:rPr kumimoji="0" lang="en-US" sz="1800" baseline="-25000" dirty="0"/>
              <a:t>1</a:t>
            </a:r>
            <a:endParaRPr kumimoji="0" lang="ru-RU" sz="1800" baseline="-25000" dirty="0"/>
          </a:p>
        </p:txBody>
      </p:sp>
      <p:sp>
        <p:nvSpPr>
          <p:cNvPr id="22" name="Text Box 16"/>
          <p:cNvSpPr txBox="1">
            <a:spLocks noChangeArrowheads="1"/>
          </p:cNvSpPr>
          <p:nvPr/>
        </p:nvSpPr>
        <p:spPr bwMode="auto">
          <a:xfrm>
            <a:off x="971550" y="5604770"/>
            <a:ext cx="5413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sz="1800" dirty="0"/>
              <a:t>S</a:t>
            </a:r>
            <a:r>
              <a:rPr kumimoji="0" lang="en-US" sz="1800" baseline="-25000" dirty="0"/>
              <a:t>2</a:t>
            </a:r>
            <a:endParaRPr kumimoji="0" lang="ru-RU" sz="1800" baseline="-25000" dirty="0"/>
          </a:p>
        </p:txBody>
      </p:sp>
      <p:sp>
        <p:nvSpPr>
          <p:cNvPr id="23" name="Text Box 17"/>
          <p:cNvSpPr txBox="1">
            <a:spLocks noChangeArrowheads="1"/>
          </p:cNvSpPr>
          <p:nvPr/>
        </p:nvSpPr>
        <p:spPr bwMode="auto">
          <a:xfrm>
            <a:off x="1871663" y="4272857"/>
            <a:ext cx="431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sz="1800"/>
              <a:t>1</a:t>
            </a:r>
            <a:endParaRPr kumimoji="0" lang="ru-RU" sz="1800"/>
          </a:p>
        </p:txBody>
      </p:sp>
      <p:sp>
        <p:nvSpPr>
          <p:cNvPr id="24" name="Text Box 18"/>
          <p:cNvSpPr txBox="1">
            <a:spLocks noChangeArrowheads="1"/>
          </p:cNvSpPr>
          <p:nvPr/>
        </p:nvSpPr>
        <p:spPr bwMode="auto">
          <a:xfrm>
            <a:off x="2484438" y="4272857"/>
            <a:ext cx="431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sz="1800"/>
              <a:t>2</a:t>
            </a:r>
            <a:endParaRPr kumimoji="0" lang="ru-RU" sz="1800"/>
          </a:p>
        </p:txBody>
      </p:sp>
      <p:sp>
        <p:nvSpPr>
          <p:cNvPr id="25" name="Text Box 19"/>
          <p:cNvSpPr txBox="1">
            <a:spLocks noChangeArrowheads="1"/>
          </p:cNvSpPr>
          <p:nvPr/>
        </p:nvSpPr>
        <p:spPr bwMode="auto">
          <a:xfrm>
            <a:off x="3168650" y="4272857"/>
            <a:ext cx="431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sz="1800"/>
              <a:t>3</a:t>
            </a:r>
            <a:endParaRPr kumimoji="0" lang="ru-RU" sz="1800"/>
          </a:p>
        </p:txBody>
      </p:sp>
      <p:sp>
        <p:nvSpPr>
          <p:cNvPr id="26" name="Text Box 20"/>
          <p:cNvSpPr txBox="1">
            <a:spLocks noChangeArrowheads="1"/>
          </p:cNvSpPr>
          <p:nvPr/>
        </p:nvSpPr>
        <p:spPr bwMode="auto">
          <a:xfrm>
            <a:off x="3887788" y="4272857"/>
            <a:ext cx="431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sz="1800"/>
              <a:t>4</a:t>
            </a:r>
            <a:endParaRPr kumimoji="0" lang="ru-RU" sz="1800"/>
          </a:p>
        </p:txBody>
      </p:sp>
      <p:sp>
        <p:nvSpPr>
          <p:cNvPr id="27" name="Text Box 21"/>
          <p:cNvSpPr txBox="1">
            <a:spLocks noChangeArrowheads="1"/>
          </p:cNvSpPr>
          <p:nvPr/>
        </p:nvSpPr>
        <p:spPr bwMode="auto">
          <a:xfrm>
            <a:off x="4572000" y="4272857"/>
            <a:ext cx="431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sz="1800"/>
              <a:t>5</a:t>
            </a:r>
            <a:endParaRPr kumimoji="0" lang="ru-RU" sz="1800"/>
          </a:p>
        </p:txBody>
      </p:sp>
      <p:cxnSp>
        <p:nvCxnSpPr>
          <p:cNvPr id="28" name="AutoShape 22"/>
          <p:cNvCxnSpPr>
            <a:cxnSpLocks noChangeShapeType="1"/>
            <a:stCxn id="10" idx="2"/>
            <a:endCxn id="16" idx="0"/>
          </p:cNvCxnSpPr>
          <p:nvPr/>
        </p:nvCxnSpPr>
        <p:spPr bwMode="auto">
          <a:xfrm>
            <a:off x="2035175" y="5185670"/>
            <a:ext cx="684213" cy="3333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9" name="AutoShape 23"/>
          <p:cNvCxnSpPr>
            <a:cxnSpLocks noChangeShapeType="1"/>
            <a:stCxn id="11" idx="2"/>
            <a:endCxn id="17" idx="0"/>
          </p:cNvCxnSpPr>
          <p:nvPr/>
        </p:nvCxnSpPr>
        <p:spPr bwMode="auto">
          <a:xfrm>
            <a:off x="2719388" y="5185670"/>
            <a:ext cx="682625" cy="3333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30" name="AutoShape 24"/>
          <p:cNvCxnSpPr>
            <a:cxnSpLocks noChangeShapeType="1"/>
            <a:stCxn id="12" idx="2"/>
            <a:endCxn id="18" idx="0"/>
          </p:cNvCxnSpPr>
          <p:nvPr/>
        </p:nvCxnSpPr>
        <p:spPr bwMode="auto">
          <a:xfrm>
            <a:off x="3402013" y="5185670"/>
            <a:ext cx="684212" cy="3333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31" name="AutoShape 26"/>
          <p:cNvCxnSpPr>
            <a:cxnSpLocks noChangeShapeType="1"/>
            <a:stCxn id="13" idx="2"/>
            <a:endCxn id="19" idx="0"/>
          </p:cNvCxnSpPr>
          <p:nvPr/>
        </p:nvCxnSpPr>
        <p:spPr bwMode="auto">
          <a:xfrm>
            <a:off x="4086225" y="5185670"/>
            <a:ext cx="684213" cy="3333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2" name="Rechteck 36"/>
          <p:cNvSpPr>
            <a:spLocks noChangeArrowheads="1"/>
          </p:cNvSpPr>
          <p:nvPr/>
        </p:nvSpPr>
        <p:spPr bwMode="gray">
          <a:xfrm>
            <a:off x="323850" y="944563"/>
            <a:ext cx="8496300" cy="503237"/>
          </a:xfrm>
          <a:prstGeom prst="rect">
            <a:avLst/>
          </a:prstGeom>
          <a:gradFill rotWithShape="0">
            <a:gsLst>
              <a:gs pos="0">
                <a:srgbClr val="B9CDE5"/>
              </a:gs>
              <a:gs pos="100000">
                <a:srgbClr val="95B3D7"/>
              </a:gs>
            </a:gsLst>
            <a:lin ang="5400000" scaled="1"/>
          </a:gradFill>
          <a:ln w="12700">
            <a:solidFill>
              <a:srgbClr val="C0C0C0"/>
            </a:solidFill>
            <a:miter lim="800000"/>
            <a:headEnd/>
            <a:tailEnd/>
          </a:ln>
          <a:effectLst>
            <a:outerShdw dist="38100" dir="2700000" algn="tl" rotWithShape="0">
              <a:srgbClr val="808080">
                <a:alpha val="39999"/>
              </a:srgbClr>
            </a:outerShdw>
          </a:effectLst>
        </p:spPr>
        <p:txBody>
          <a:bodyPr lIns="216000" tIns="36000" rIns="216000" bIns="36000" anchor="ctr"/>
          <a:lstStyle/>
          <a:p>
            <a:pPr algn="ctr">
              <a:spcAft>
                <a:spcPct val="20000"/>
              </a:spcAft>
            </a:pPr>
            <a:r>
              <a:rPr kumimoji="0" lang="ru-RU" sz="32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Выравнивание цикла (</a:t>
            </a:r>
            <a:r>
              <a:rPr kumimoji="0" lang="en-US" sz="3200" b="1" noProof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loop alignment</a:t>
            </a:r>
            <a:r>
              <a:rPr kumimoji="0" lang="ru-RU" sz="32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)</a:t>
            </a:r>
            <a:endParaRPr kumimoji="0" lang="ru-RU" sz="3200" b="1" noProof="1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/>
      <p:bldP spid="22" grpId="0"/>
      <p:bldP spid="23" grpId="0"/>
      <p:bldP spid="24" grpId="0"/>
      <p:bldP spid="25" grpId="0"/>
      <p:bldP spid="26" grpId="0"/>
      <p:bldP spid="2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4"/>
          <p:cNvSpPr>
            <a:spLocks noChangeArrowheads="1"/>
          </p:cNvSpPr>
          <p:nvPr/>
        </p:nvSpPr>
        <p:spPr bwMode="auto">
          <a:xfrm>
            <a:off x="2376488" y="4668145"/>
            <a:ext cx="684212" cy="504825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kumimoji="0" lang="ru-RU" sz="1800"/>
          </a:p>
        </p:txBody>
      </p:sp>
      <p:sp>
        <p:nvSpPr>
          <p:cNvPr id="33" name="Rectangle 5"/>
          <p:cNvSpPr>
            <a:spLocks noChangeArrowheads="1"/>
          </p:cNvSpPr>
          <p:nvPr/>
        </p:nvSpPr>
        <p:spPr bwMode="auto">
          <a:xfrm>
            <a:off x="3060700" y="4668145"/>
            <a:ext cx="684213" cy="504825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kumimoji="0" lang="ru-RU" sz="1800"/>
          </a:p>
        </p:txBody>
      </p:sp>
      <p:sp>
        <p:nvSpPr>
          <p:cNvPr id="34" name="Rectangle 6"/>
          <p:cNvSpPr>
            <a:spLocks noChangeArrowheads="1"/>
          </p:cNvSpPr>
          <p:nvPr/>
        </p:nvSpPr>
        <p:spPr bwMode="auto">
          <a:xfrm>
            <a:off x="3743325" y="4668145"/>
            <a:ext cx="684213" cy="504825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kumimoji="0" lang="ru-RU" sz="1800"/>
          </a:p>
        </p:txBody>
      </p:sp>
      <p:sp>
        <p:nvSpPr>
          <p:cNvPr id="35" name="Rectangle 7"/>
          <p:cNvSpPr>
            <a:spLocks noChangeArrowheads="1"/>
          </p:cNvSpPr>
          <p:nvPr/>
        </p:nvSpPr>
        <p:spPr bwMode="auto">
          <a:xfrm>
            <a:off x="4427538" y="4668145"/>
            <a:ext cx="684212" cy="504825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kumimoji="0" lang="ru-RU" sz="1800"/>
          </a:p>
        </p:txBody>
      </p:sp>
      <p:sp>
        <p:nvSpPr>
          <p:cNvPr id="36" name="Rectangle 8"/>
          <p:cNvSpPr>
            <a:spLocks noChangeArrowheads="1"/>
          </p:cNvSpPr>
          <p:nvPr/>
        </p:nvSpPr>
        <p:spPr bwMode="auto">
          <a:xfrm>
            <a:off x="5111750" y="4668145"/>
            <a:ext cx="684213" cy="504825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kumimoji="0" lang="ru-RU" sz="1800"/>
          </a:p>
        </p:txBody>
      </p:sp>
      <p:sp>
        <p:nvSpPr>
          <p:cNvPr id="37" name="Rectangle 9"/>
          <p:cNvSpPr>
            <a:spLocks noChangeArrowheads="1"/>
          </p:cNvSpPr>
          <p:nvPr/>
        </p:nvSpPr>
        <p:spPr bwMode="auto">
          <a:xfrm>
            <a:off x="1692275" y="5531745"/>
            <a:ext cx="684213" cy="504825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kumimoji="0" lang="ru-RU" sz="1800"/>
          </a:p>
        </p:txBody>
      </p:sp>
      <p:sp>
        <p:nvSpPr>
          <p:cNvPr id="38" name="Rectangle 10"/>
          <p:cNvSpPr>
            <a:spLocks noChangeArrowheads="1"/>
          </p:cNvSpPr>
          <p:nvPr/>
        </p:nvSpPr>
        <p:spPr bwMode="auto">
          <a:xfrm>
            <a:off x="2376488" y="5531745"/>
            <a:ext cx="684212" cy="504825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kumimoji="0" lang="ru-RU" sz="1800"/>
          </a:p>
        </p:txBody>
      </p:sp>
      <p:sp>
        <p:nvSpPr>
          <p:cNvPr id="39" name="Rectangle 11"/>
          <p:cNvSpPr>
            <a:spLocks noChangeArrowheads="1"/>
          </p:cNvSpPr>
          <p:nvPr/>
        </p:nvSpPr>
        <p:spPr bwMode="auto">
          <a:xfrm>
            <a:off x="3059113" y="5531745"/>
            <a:ext cx="684212" cy="504825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kumimoji="0" lang="ru-RU" sz="1800"/>
          </a:p>
        </p:txBody>
      </p:sp>
      <p:sp>
        <p:nvSpPr>
          <p:cNvPr id="40" name="Rectangle 12"/>
          <p:cNvSpPr>
            <a:spLocks noChangeArrowheads="1"/>
          </p:cNvSpPr>
          <p:nvPr/>
        </p:nvSpPr>
        <p:spPr bwMode="auto">
          <a:xfrm>
            <a:off x="3743325" y="5531745"/>
            <a:ext cx="684213" cy="504825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kumimoji="0" lang="ru-RU" sz="1800"/>
          </a:p>
        </p:txBody>
      </p:sp>
      <p:sp>
        <p:nvSpPr>
          <p:cNvPr id="41" name="Rectangle 13"/>
          <p:cNvSpPr>
            <a:spLocks noChangeArrowheads="1"/>
          </p:cNvSpPr>
          <p:nvPr/>
        </p:nvSpPr>
        <p:spPr bwMode="auto">
          <a:xfrm>
            <a:off x="4427538" y="5531745"/>
            <a:ext cx="684212" cy="504825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kumimoji="0" lang="ru-RU" sz="1800"/>
          </a:p>
        </p:txBody>
      </p:sp>
      <p:sp>
        <p:nvSpPr>
          <p:cNvPr id="42" name="Text Box 14"/>
          <p:cNvSpPr txBox="1">
            <a:spLocks noChangeArrowheads="1"/>
          </p:cNvSpPr>
          <p:nvPr/>
        </p:nvSpPr>
        <p:spPr bwMode="auto">
          <a:xfrm>
            <a:off x="935038" y="4741170"/>
            <a:ext cx="5413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sz="1800" dirty="0"/>
              <a:t>S</a:t>
            </a:r>
            <a:r>
              <a:rPr kumimoji="0" lang="en-US" sz="1800" baseline="-25000" dirty="0"/>
              <a:t>1</a:t>
            </a:r>
            <a:endParaRPr kumimoji="0" lang="ru-RU" sz="1800" baseline="-25000" dirty="0"/>
          </a:p>
        </p:txBody>
      </p:sp>
      <p:sp>
        <p:nvSpPr>
          <p:cNvPr id="43" name="Text Box 15"/>
          <p:cNvSpPr txBox="1">
            <a:spLocks noChangeArrowheads="1"/>
          </p:cNvSpPr>
          <p:nvPr/>
        </p:nvSpPr>
        <p:spPr bwMode="auto">
          <a:xfrm>
            <a:off x="971550" y="5604770"/>
            <a:ext cx="5413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sz="1800" dirty="0"/>
              <a:t>S</a:t>
            </a:r>
            <a:r>
              <a:rPr kumimoji="0" lang="en-US" sz="1800" baseline="-25000" dirty="0"/>
              <a:t>2</a:t>
            </a:r>
            <a:endParaRPr kumimoji="0" lang="ru-RU" sz="1800" baseline="-25000" dirty="0"/>
          </a:p>
        </p:txBody>
      </p:sp>
      <p:sp>
        <p:nvSpPr>
          <p:cNvPr id="44" name="Text Box 16"/>
          <p:cNvSpPr txBox="1">
            <a:spLocks noChangeArrowheads="1"/>
          </p:cNvSpPr>
          <p:nvPr/>
        </p:nvSpPr>
        <p:spPr bwMode="auto">
          <a:xfrm>
            <a:off x="1863571" y="4272857"/>
            <a:ext cx="431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sz="1800"/>
              <a:t>1</a:t>
            </a:r>
            <a:endParaRPr kumimoji="0" lang="ru-RU" sz="1800"/>
          </a:p>
        </p:txBody>
      </p:sp>
      <p:sp>
        <p:nvSpPr>
          <p:cNvPr id="45" name="Text Box 17"/>
          <p:cNvSpPr txBox="1">
            <a:spLocks noChangeArrowheads="1"/>
          </p:cNvSpPr>
          <p:nvPr/>
        </p:nvSpPr>
        <p:spPr bwMode="auto">
          <a:xfrm>
            <a:off x="2476346" y="4272857"/>
            <a:ext cx="431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sz="1800"/>
              <a:t>2</a:t>
            </a:r>
            <a:endParaRPr kumimoji="0" lang="ru-RU" sz="1800"/>
          </a:p>
        </p:txBody>
      </p:sp>
      <p:sp>
        <p:nvSpPr>
          <p:cNvPr id="46" name="Text Box 18"/>
          <p:cNvSpPr txBox="1">
            <a:spLocks noChangeArrowheads="1"/>
          </p:cNvSpPr>
          <p:nvPr/>
        </p:nvSpPr>
        <p:spPr bwMode="auto">
          <a:xfrm>
            <a:off x="3160559" y="4272857"/>
            <a:ext cx="431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sz="1800"/>
              <a:t>3</a:t>
            </a:r>
            <a:endParaRPr kumimoji="0" lang="ru-RU" sz="1800"/>
          </a:p>
        </p:txBody>
      </p:sp>
      <p:sp>
        <p:nvSpPr>
          <p:cNvPr id="47" name="Text Box 19"/>
          <p:cNvSpPr txBox="1">
            <a:spLocks noChangeArrowheads="1"/>
          </p:cNvSpPr>
          <p:nvPr/>
        </p:nvSpPr>
        <p:spPr bwMode="auto">
          <a:xfrm>
            <a:off x="3879696" y="4272857"/>
            <a:ext cx="431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sz="1800"/>
              <a:t>4</a:t>
            </a:r>
            <a:endParaRPr kumimoji="0" lang="ru-RU" sz="1800"/>
          </a:p>
        </p:txBody>
      </p:sp>
      <p:sp>
        <p:nvSpPr>
          <p:cNvPr id="48" name="Text Box 20"/>
          <p:cNvSpPr txBox="1">
            <a:spLocks noChangeArrowheads="1"/>
          </p:cNvSpPr>
          <p:nvPr/>
        </p:nvSpPr>
        <p:spPr bwMode="auto">
          <a:xfrm>
            <a:off x="4563909" y="4272857"/>
            <a:ext cx="431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sz="1800"/>
              <a:t>5</a:t>
            </a:r>
            <a:endParaRPr kumimoji="0" lang="ru-RU" sz="1800"/>
          </a:p>
        </p:txBody>
      </p:sp>
      <p:cxnSp>
        <p:nvCxnSpPr>
          <p:cNvPr id="49" name="AutoShape 21"/>
          <p:cNvCxnSpPr>
            <a:cxnSpLocks noChangeShapeType="1"/>
            <a:stCxn id="32" idx="2"/>
            <a:endCxn id="38" idx="0"/>
          </p:cNvCxnSpPr>
          <p:nvPr/>
        </p:nvCxnSpPr>
        <p:spPr bwMode="auto">
          <a:xfrm>
            <a:off x="2719388" y="5185670"/>
            <a:ext cx="0" cy="3333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50" name="AutoShape 22"/>
          <p:cNvCxnSpPr>
            <a:cxnSpLocks noChangeShapeType="1"/>
            <a:stCxn id="33" idx="2"/>
            <a:endCxn id="39" idx="0"/>
          </p:cNvCxnSpPr>
          <p:nvPr/>
        </p:nvCxnSpPr>
        <p:spPr bwMode="auto">
          <a:xfrm flipH="1">
            <a:off x="3402013" y="5185670"/>
            <a:ext cx="1587" cy="3333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51" name="AutoShape 23"/>
          <p:cNvCxnSpPr>
            <a:cxnSpLocks noChangeShapeType="1"/>
            <a:stCxn id="34" idx="2"/>
            <a:endCxn id="40" idx="0"/>
          </p:cNvCxnSpPr>
          <p:nvPr/>
        </p:nvCxnSpPr>
        <p:spPr bwMode="auto">
          <a:xfrm>
            <a:off x="4086225" y="5185670"/>
            <a:ext cx="0" cy="3333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52" name="AutoShape 24"/>
          <p:cNvCxnSpPr>
            <a:cxnSpLocks noChangeShapeType="1"/>
            <a:stCxn id="35" idx="2"/>
            <a:endCxn id="41" idx="0"/>
          </p:cNvCxnSpPr>
          <p:nvPr/>
        </p:nvCxnSpPr>
        <p:spPr bwMode="auto">
          <a:xfrm>
            <a:off x="4770438" y="5185670"/>
            <a:ext cx="0" cy="3333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1" name="Прямоугольник 20"/>
          <p:cNvSpPr/>
          <p:nvPr/>
        </p:nvSpPr>
        <p:spPr>
          <a:xfrm>
            <a:off x="261976" y="1985895"/>
            <a:ext cx="8580438" cy="2062103"/>
          </a:xfrm>
          <a:prstGeom prst="rect">
            <a:avLst/>
          </a:prstGeom>
          <a:gradFill>
            <a:gsLst>
              <a:gs pos="0">
                <a:schemeClr val="bg1">
                  <a:alpha val="0"/>
                </a:schemeClr>
              </a:gs>
              <a:gs pos="100000">
                <a:srgbClr val="D9D9D9"/>
              </a:gs>
            </a:gsLst>
            <a:lin ang="5400000" scaled="1"/>
          </a:gradFill>
          <a:ln w="12700">
            <a:solidFill>
              <a:srgbClr val="C0C0C0"/>
            </a:solidFill>
          </a:ln>
          <a:effectLst>
            <a:outerShdw dist="50800" dir="2700000" algn="ctr" rotWithShape="0">
              <a:srgbClr val="808080">
                <a:alpha val="40000"/>
              </a:srgbClr>
            </a:outerShdw>
          </a:effectLst>
        </p:spPr>
        <p:txBody>
          <a:bodyPr>
            <a:spAutoFit/>
          </a:bodyPr>
          <a:lstStyle/>
          <a:p>
            <a:r>
              <a:rPr kumimoji="0" lang="en-US" sz="2400" dirty="0" smtClean="0"/>
              <a:t>do </a:t>
            </a:r>
            <a:r>
              <a:rPr kumimoji="0" lang="en-US" sz="2400" dirty="0" err="1" smtClean="0"/>
              <a:t>i</a:t>
            </a:r>
            <a:r>
              <a:rPr kumimoji="0" lang="en-US" sz="2400" dirty="0" smtClean="0"/>
              <a:t>=</a:t>
            </a:r>
            <a:r>
              <a:rPr kumimoji="0" lang="ru-RU" sz="2400" dirty="0" smtClean="0"/>
              <a:t>1</a:t>
            </a:r>
            <a:r>
              <a:rPr kumimoji="0" lang="en-US" sz="2400" dirty="0" smtClean="0"/>
              <a:t>,n</a:t>
            </a:r>
          </a:p>
          <a:p>
            <a:r>
              <a:rPr kumimoji="0" lang="ru-RU" sz="2400" dirty="0" smtClean="0"/>
              <a:t>	</a:t>
            </a:r>
            <a:r>
              <a:rPr kumimoji="0" lang="en-US" sz="2400" dirty="0" smtClean="0"/>
              <a:t>S</a:t>
            </a:r>
            <a:r>
              <a:rPr kumimoji="0" lang="en-US" sz="2400" baseline="-25000" dirty="0" smtClean="0"/>
              <a:t>1</a:t>
            </a:r>
            <a:r>
              <a:rPr kumimoji="0" lang="en-US" sz="2400" dirty="0" smtClean="0"/>
              <a:t>: a(</a:t>
            </a:r>
            <a:r>
              <a:rPr kumimoji="0" lang="en-US" sz="2400" dirty="0" err="1" smtClean="0"/>
              <a:t>i</a:t>
            </a:r>
            <a:r>
              <a:rPr kumimoji="0" lang="en-US" sz="2400" dirty="0" smtClean="0"/>
              <a:t>)</a:t>
            </a:r>
            <a:r>
              <a:rPr kumimoji="0" lang="ru-RU" sz="2400" dirty="0" smtClean="0"/>
              <a:t> </a:t>
            </a:r>
            <a:r>
              <a:rPr kumimoji="0" lang="en-US" sz="2400" dirty="0" smtClean="0"/>
              <a:t>= d(</a:t>
            </a:r>
            <a:r>
              <a:rPr kumimoji="0" lang="en-US" sz="2400" dirty="0" err="1" smtClean="0"/>
              <a:t>i</a:t>
            </a:r>
            <a:r>
              <a:rPr kumimoji="0" lang="en-US" sz="2400" dirty="0" smtClean="0"/>
              <a:t>)</a:t>
            </a:r>
            <a:r>
              <a:rPr kumimoji="0" lang="ru-RU" sz="2400" dirty="0" smtClean="0"/>
              <a:t> </a:t>
            </a:r>
            <a:r>
              <a:rPr kumimoji="0" lang="en-US" sz="2400" dirty="0" smtClean="0"/>
              <a:t>+</a:t>
            </a:r>
            <a:r>
              <a:rPr kumimoji="0" lang="ru-RU" sz="2400" dirty="0" smtClean="0"/>
              <a:t> </a:t>
            </a:r>
            <a:r>
              <a:rPr kumimoji="0" lang="en-US" sz="2400" dirty="0" smtClean="0"/>
              <a:t>5 * </a:t>
            </a:r>
            <a:r>
              <a:rPr kumimoji="0" lang="en-US" sz="2400" dirty="0" err="1" smtClean="0"/>
              <a:t>i</a:t>
            </a:r>
            <a:endParaRPr kumimoji="0" lang="en-US" sz="2400" dirty="0" smtClean="0"/>
          </a:p>
          <a:p>
            <a:r>
              <a:rPr kumimoji="0" lang="ru-RU" sz="2400" dirty="0" smtClean="0"/>
              <a:t>	</a:t>
            </a:r>
            <a:r>
              <a:rPr kumimoji="0" lang="en-US" sz="2400" dirty="0" smtClean="0"/>
              <a:t>S</a:t>
            </a:r>
            <a:r>
              <a:rPr kumimoji="0" lang="en-US" sz="2400" baseline="-25000" dirty="0" smtClean="0"/>
              <a:t>2</a:t>
            </a:r>
            <a:r>
              <a:rPr kumimoji="0" lang="en-US" sz="2400" dirty="0" smtClean="0"/>
              <a:t>: c(</a:t>
            </a:r>
            <a:r>
              <a:rPr kumimoji="0" lang="en-US" sz="2400" dirty="0" err="1" smtClean="0"/>
              <a:t>i</a:t>
            </a:r>
            <a:r>
              <a:rPr kumimoji="0" lang="en-US" sz="2400" dirty="0" smtClean="0"/>
              <a:t>)</a:t>
            </a:r>
            <a:r>
              <a:rPr kumimoji="0" lang="ru-RU" sz="2400" dirty="0" smtClean="0"/>
              <a:t> </a:t>
            </a:r>
            <a:r>
              <a:rPr kumimoji="0" lang="en-US" sz="2400" dirty="0" smtClean="0"/>
              <a:t>= a(</a:t>
            </a:r>
            <a:r>
              <a:rPr kumimoji="0" lang="en-US" sz="2400" dirty="0" err="1" smtClean="0"/>
              <a:t>i</a:t>
            </a:r>
            <a:r>
              <a:rPr kumimoji="0" lang="ru-RU" sz="2400" dirty="0" smtClean="0"/>
              <a:t> </a:t>
            </a:r>
            <a:r>
              <a:rPr kumimoji="0" lang="en-US" sz="2400" dirty="0" smtClean="0"/>
              <a:t>-</a:t>
            </a:r>
            <a:r>
              <a:rPr kumimoji="0" lang="ru-RU" sz="2400" dirty="0" smtClean="0"/>
              <a:t> </a:t>
            </a:r>
            <a:r>
              <a:rPr kumimoji="0" lang="en-US" sz="2400" dirty="0" smtClean="0"/>
              <a:t>1) * 2</a:t>
            </a:r>
          </a:p>
          <a:p>
            <a:r>
              <a:rPr kumimoji="0" lang="en-US" sz="2400" dirty="0" smtClean="0"/>
              <a:t>end do</a:t>
            </a:r>
          </a:p>
          <a:p>
            <a:pPr>
              <a:spcBef>
                <a:spcPts val="1200"/>
              </a:spcBef>
            </a:pPr>
            <a:r>
              <a:rPr kumimoji="0" lang="ru-RU" dirty="0" smtClean="0"/>
              <a:t>Это истинная зависимость</a:t>
            </a:r>
            <a:r>
              <a:rPr kumimoji="0" lang="en-US" dirty="0" smtClean="0"/>
              <a:t>. </a:t>
            </a:r>
            <a:r>
              <a:rPr kumimoji="0" lang="ru-RU" dirty="0" smtClean="0"/>
              <a:t>Расстояние зависимости</a:t>
            </a:r>
            <a:r>
              <a:rPr kumimoji="0" lang="en-US" dirty="0" smtClean="0"/>
              <a:t> D = 1</a:t>
            </a:r>
            <a:r>
              <a:rPr kumimoji="0" lang="ru-RU" dirty="0" smtClean="0"/>
              <a:t>.</a:t>
            </a:r>
            <a:endParaRPr kumimoji="0" lang="ru-RU" dirty="0"/>
          </a:p>
        </p:txBody>
      </p:sp>
      <p:sp>
        <p:nvSpPr>
          <p:cNvPr id="15367" name="Rectangle 2"/>
          <p:cNvSpPr txBox="1">
            <a:spLocks noRot="1" noChangeArrowheads="1"/>
          </p:cNvSpPr>
          <p:nvPr/>
        </p:nvSpPr>
        <p:spPr bwMode="auto">
          <a:xfrm>
            <a:off x="80963" y="106363"/>
            <a:ext cx="8928100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kumimoji="0" lang="ru-RU" sz="3600" b="1" dirty="0">
                <a:solidFill>
                  <a:srgbClr val="003794"/>
                </a:solidFill>
              </a:rPr>
              <a:t>Эквивалентные преобразования</a:t>
            </a:r>
            <a:endParaRPr kumimoji="0" lang="ru-RU" sz="3600" b="1" dirty="0">
              <a:solidFill>
                <a:schemeClr val="folHlink"/>
              </a:solidFill>
            </a:endParaRPr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МФТИ-2016</a:t>
            </a:r>
            <a:endParaRPr lang="ru-RU" dirty="0"/>
          </a:p>
        </p:txBody>
      </p:sp>
      <p:sp>
        <p:nvSpPr>
          <p:cNvPr id="53" name="Rechteck 36"/>
          <p:cNvSpPr>
            <a:spLocks noChangeArrowheads="1"/>
          </p:cNvSpPr>
          <p:nvPr/>
        </p:nvSpPr>
        <p:spPr bwMode="gray">
          <a:xfrm>
            <a:off x="323850" y="944563"/>
            <a:ext cx="8496300" cy="503237"/>
          </a:xfrm>
          <a:prstGeom prst="rect">
            <a:avLst/>
          </a:prstGeom>
          <a:gradFill rotWithShape="0">
            <a:gsLst>
              <a:gs pos="0">
                <a:srgbClr val="B9CDE5"/>
              </a:gs>
              <a:gs pos="100000">
                <a:srgbClr val="95B3D7"/>
              </a:gs>
            </a:gsLst>
            <a:lin ang="5400000" scaled="1"/>
          </a:gradFill>
          <a:ln w="12700">
            <a:solidFill>
              <a:srgbClr val="C0C0C0"/>
            </a:solidFill>
            <a:miter lim="800000"/>
            <a:headEnd/>
            <a:tailEnd/>
          </a:ln>
          <a:effectLst>
            <a:outerShdw dist="38100" dir="2700000" algn="tl" rotWithShape="0">
              <a:srgbClr val="808080">
                <a:alpha val="39999"/>
              </a:srgbClr>
            </a:outerShdw>
          </a:effectLst>
        </p:spPr>
        <p:txBody>
          <a:bodyPr lIns="216000" tIns="36000" rIns="216000" bIns="36000" anchor="ctr"/>
          <a:lstStyle/>
          <a:p>
            <a:pPr algn="ctr">
              <a:spcAft>
                <a:spcPct val="20000"/>
              </a:spcAft>
            </a:pPr>
            <a:r>
              <a:rPr kumimoji="0" lang="ru-RU" sz="32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Выравнивание цикла (</a:t>
            </a:r>
            <a:r>
              <a:rPr kumimoji="0" lang="en-US" sz="3200" b="1" noProof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loop alignment</a:t>
            </a:r>
            <a:r>
              <a:rPr kumimoji="0" lang="ru-RU" sz="32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)</a:t>
            </a:r>
            <a:endParaRPr kumimoji="0" lang="ru-RU" sz="3200" b="1" noProof="1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оугольник 20"/>
          <p:cNvSpPr/>
          <p:nvPr/>
        </p:nvSpPr>
        <p:spPr>
          <a:xfrm>
            <a:off x="261976" y="1985895"/>
            <a:ext cx="8580438" cy="2062103"/>
          </a:xfrm>
          <a:prstGeom prst="rect">
            <a:avLst/>
          </a:prstGeom>
          <a:gradFill>
            <a:gsLst>
              <a:gs pos="0">
                <a:schemeClr val="bg1">
                  <a:alpha val="0"/>
                </a:schemeClr>
              </a:gs>
              <a:gs pos="100000">
                <a:srgbClr val="D9D9D9"/>
              </a:gs>
            </a:gsLst>
            <a:lin ang="5400000" scaled="1"/>
          </a:gradFill>
          <a:ln w="12700">
            <a:solidFill>
              <a:srgbClr val="C0C0C0"/>
            </a:solidFill>
          </a:ln>
          <a:effectLst>
            <a:outerShdw dist="50800" dir="2700000" algn="ctr" rotWithShape="0">
              <a:srgbClr val="808080">
                <a:alpha val="40000"/>
              </a:srgbClr>
            </a:outerShdw>
          </a:effectLst>
        </p:spPr>
        <p:txBody>
          <a:bodyPr>
            <a:spAutoFit/>
          </a:bodyPr>
          <a:lstStyle/>
          <a:p>
            <a:r>
              <a:rPr kumimoji="0" lang="en-US" sz="2400" dirty="0" smtClean="0"/>
              <a:t>do </a:t>
            </a:r>
            <a:r>
              <a:rPr kumimoji="0" lang="en-US" sz="2400" dirty="0" err="1" smtClean="0"/>
              <a:t>i</a:t>
            </a:r>
            <a:r>
              <a:rPr kumimoji="0" lang="en-US" sz="2400" dirty="0" smtClean="0"/>
              <a:t>=</a:t>
            </a:r>
            <a:r>
              <a:rPr kumimoji="0" lang="ru-RU" sz="2400" dirty="0" smtClean="0"/>
              <a:t>1</a:t>
            </a:r>
            <a:r>
              <a:rPr kumimoji="0" lang="en-US" sz="2400" dirty="0" smtClean="0"/>
              <a:t>,n</a:t>
            </a:r>
          </a:p>
          <a:p>
            <a:r>
              <a:rPr kumimoji="0" lang="ru-RU" sz="2400" dirty="0" smtClean="0"/>
              <a:t>	</a:t>
            </a:r>
            <a:r>
              <a:rPr kumimoji="0" lang="en-US" sz="2400" dirty="0" smtClean="0"/>
              <a:t>S</a:t>
            </a:r>
            <a:r>
              <a:rPr kumimoji="0" lang="en-US" sz="2400" baseline="-25000" dirty="0" smtClean="0"/>
              <a:t>1</a:t>
            </a:r>
            <a:r>
              <a:rPr kumimoji="0" lang="en-US" sz="2400" dirty="0" smtClean="0"/>
              <a:t>: a(</a:t>
            </a:r>
            <a:r>
              <a:rPr kumimoji="0" lang="en-US" sz="2400" dirty="0" err="1" smtClean="0"/>
              <a:t>i</a:t>
            </a:r>
            <a:r>
              <a:rPr kumimoji="0" lang="en-US" sz="2400" dirty="0" smtClean="0"/>
              <a:t>)</a:t>
            </a:r>
            <a:r>
              <a:rPr kumimoji="0" lang="ru-RU" sz="2400" dirty="0" smtClean="0"/>
              <a:t> </a:t>
            </a:r>
            <a:r>
              <a:rPr kumimoji="0" lang="en-US" sz="2400" dirty="0" smtClean="0"/>
              <a:t>= d(</a:t>
            </a:r>
            <a:r>
              <a:rPr kumimoji="0" lang="en-US" sz="2400" dirty="0" err="1" smtClean="0"/>
              <a:t>i</a:t>
            </a:r>
            <a:r>
              <a:rPr kumimoji="0" lang="en-US" sz="2400" dirty="0" smtClean="0"/>
              <a:t>)</a:t>
            </a:r>
            <a:r>
              <a:rPr kumimoji="0" lang="ru-RU" sz="2400" dirty="0" smtClean="0"/>
              <a:t> </a:t>
            </a:r>
            <a:r>
              <a:rPr kumimoji="0" lang="en-US" sz="2400" dirty="0" smtClean="0"/>
              <a:t>+</a:t>
            </a:r>
            <a:r>
              <a:rPr kumimoji="0" lang="ru-RU" sz="2400" dirty="0" smtClean="0"/>
              <a:t> </a:t>
            </a:r>
            <a:r>
              <a:rPr kumimoji="0" lang="en-US" sz="2400" dirty="0" smtClean="0"/>
              <a:t>5 * </a:t>
            </a:r>
            <a:r>
              <a:rPr kumimoji="0" lang="en-US" sz="2400" dirty="0" err="1" smtClean="0"/>
              <a:t>i</a:t>
            </a:r>
            <a:endParaRPr kumimoji="0" lang="en-US" sz="2400" dirty="0" smtClean="0"/>
          </a:p>
          <a:p>
            <a:r>
              <a:rPr kumimoji="0" lang="ru-RU" sz="2400" dirty="0" smtClean="0"/>
              <a:t>	</a:t>
            </a:r>
            <a:r>
              <a:rPr kumimoji="0" lang="en-US" sz="2400" dirty="0" smtClean="0"/>
              <a:t>S</a:t>
            </a:r>
            <a:r>
              <a:rPr kumimoji="0" lang="en-US" sz="2400" baseline="-25000" dirty="0" smtClean="0"/>
              <a:t>2</a:t>
            </a:r>
            <a:r>
              <a:rPr kumimoji="0" lang="en-US" sz="2400" dirty="0" smtClean="0"/>
              <a:t>: c(</a:t>
            </a:r>
            <a:r>
              <a:rPr kumimoji="0" lang="en-US" sz="2400" dirty="0" err="1" smtClean="0"/>
              <a:t>i</a:t>
            </a:r>
            <a:r>
              <a:rPr kumimoji="0" lang="en-US" sz="2400" dirty="0" smtClean="0"/>
              <a:t>)</a:t>
            </a:r>
            <a:r>
              <a:rPr kumimoji="0" lang="ru-RU" sz="2400" dirty="0" smtClean="0"/>
              <a:t> </a:t>
            </a:r>
            <a:r>
              <a:rPr kumimoji="0" lang="en-US" sz="2400" dirty="0" smtClean="0"/>
              <a:t>= a(</a:t>
            </a:r>
            <a:r>
              <a:rPr kumimoji="0" lang="en-US" sz="2400" dirty="0" err="1" smtClean="0"/>
              <a:t>i</a:t>
            </a:r>
            <a:r>
              <a:rPr kumimoji="0" lang="ru-RU" sz="2400" dirty="0" smtClean="0"/>
              <a:t> </a:t>
            </a:r>
            <a:r>
              <a:rPr kumimoji="0" lang="en-US" sz="2400" dirty="0" smtClean="0"/>
              <a:t>-</a:t>
            </a:r>
            <a:r>
              <a:rPr kumimoji="0" lang="ru-RU" sz="2400" dirty="0" smtClean="0"/>
              <a:t> </a:t>
            </a:r>
            <a:r>
              <a:rPr kumimoji="0" lang="en-US" sz="2400" dirty="0" smtClean="0"/>
              <a:t>1) * 2</a:t>
            </a:r>
          </a:p>
          <a:p>
            <a:r>
              <a:rPr kumimoji="0" lang="en-US" sz="2400" dirty="0" smtClean="0"/>
              <a:t>end do</a:t>
            </a:r>
          </a:p>
          <a:p>
            <a:pPr>
              <a:spcBef>
                <a:spcPts val="1200"/>
              </a:spcBef>
            </a:pPr>
            <a:r>
              <a:rPr kumimoji="0" lang="ru-RU" dirty="0" smtClean="0"/>
              <a:t>Это истинная зависимость</a:t>
            </a:r>
            <a:r>
              <a:rPr kumimoji="0" lang="en-US" dirty="0" smtClean="0"/>
              <a:t>. </a:t>
            </a:r>
            <a:r>
              <a:rPr kumimoji="0" lang="ru-RU" dirty="0" smtClean="0"/>
              <a:t>Расстояние зависимости</a:t>
            </a:r>
            <a:r>
              <a:rPr kumimoji="0" lang="en-US" dirty="0" smtClean="0"/>
              <a:t> D = 1</a:t>
            </a:r>
            <a:r>
              <a:rPr kumimoji="0" lang="ru-RU" dirty="0" smtClean="0"/>
              <a:t>.</a:t>
            </a:r>
            <a:endParaRPr kumimoji="0" lang="ru-RU" dirty="0"/>
          </a:p>
        </p:txBody>
      </p:sp>
      <p:sp>
        <p:nvSpPr>
          <p:cNvPr id="15367" name="Rectangle 2"/>
          <p:cNvSpPr txBox="1">
            <a:spLocks noRot="1" noChangeArrowheads="1"/>
          </p:cNvSpPr>
          <p:nvPr/>
        </p:nvSpPr>
        <p:spPr bwMode="auto">
          <a:xfrm>
            <a:off x="80963" y="106363"/>
            <a:ext cx="8928100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kumimoji="0" lang="ru-RU" sz="3600" b="1" dirty="0">
                <a:solidFill>
                  <a:srgbClr val="003794"/>
                </a:solidFill>
              </a:rPr>
              <a:t>Эквивалентные преобразования</a:t>
            </a:r>
            <a:endParaRPr kumimoji="0" lang="ru-RU" sz="3600" b="1" dirty="0">
              <a:solidFill>
                <a:schemeClr val="folHlink"/>
              </a:solidFill>
            </a:endParaRPr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МФТИ-2016</a:t>
            </a:r>
            <a:endParaRPr lang="ru-RU" dirty="0"/>
          </a:p>
        </p:txBody>
      </p:sp>
      <p:sp>
        <p:nvSpPr>
          <p:cNvPr id="28" name="Прямоугольник 27"/>
          <p:cNvSpPr/>
          <p:nvPr/>
        </p:nvSpPr>
        <p:spPr>
          <a:xfrm>
            <a:off x="280564" y="4290438"/>
            <a:ext cx="8580438" cy="1862048"/>
          </a:xfrm>
          <a:prstGeom prst="rect">
            <a:avLst/>
          </a:prstGeom>
          <a:gradFill>
            <a:gsLst>
              <a:gs pos="0">
                <a:schemeClr val="bg1">
                  <a:alpha val="0"/>
                </a:schemeClr>
              </a:gs>
              <a:gs pos="100000">
                <a:srgbClr val="D9D9D9"/>
              </a:gs>
            </a:gsLst>
            <a:lin ang="5400000" scaled="1"/>
          </a:gradFill>
          <a:ln w="12700">
            <a:solidFill>
              <a:srgbClr val="C0C0C0"/>
            </a:solidFill>
          </a:ln>
          <a:effectLst>
            <a:outerShdw dist="50800" dir="2700000" algn="ctr" rotWithShape="0">
              <a:srgbClr val="808080">
                <a:alpha val="40000"/>
              </a:srgbClr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ts val="600"/>
              </a:spcBef>
            </a:pPr>
            <a:r>
              <a:rPr kumimoji="0" lang="ru-RU" dirty="0" smtClean="0"/>
              <a:t>После преобразования</a:t>
            </a:r>
            <a:endParaRPr kumimoji="0" lang="en-US" dirty="0" smtClean="0"/>
          </a:p>
          <a:p>
            <a:pPr>
              <a:spcBef>
                <a:spcPts val="600"/>
              </a:spcBef>
            </a:pPr>
            <a:r>
              <a:rPr kumimoji="0" lang="en-US" dirty="0" smtClean="0"/>
              <a:t>do </a:t>
            </a:r>
            <a:r>
              <a:rPr kumimoji="0" lang="en-US" dirty="0" err="1" smtClean="0"/>
              <a:t>i</a:t>
            </a:r>
            <a:r>
              <a:rPr kumimoji="0" lang="en-US" dirty="0" smtClean="0"/>
              <a:t>=</a:t>
            </a:r>
            <a:r>
              <a:rPr kumimoji="0" lang="ru-RU" dirty="0" smtClean="0"/>
              <a:t>0</a:t>
            </a:r>
            <a:r>
              <a:rPr kumimoji="0" lang="en-US" dirty="0" smtClean="0"/>
              <a:t>,n</a:t>
            </a:r>
          </a:p>
          <a:p>
            <a:r>
              <a:rPr kumimoji="0" lang="ru-RU" dirty="0" smtClean="0"/>
              <a:t>	</a:t>
            </a:r>
            <a:r>
              <a:rPr kumimoji="0" lang="en-US" dirty="0" smtClean="0"/>
              <a:t>S</a:t>
            </a:r>
            <a:r>
              <a:rPr kumimoji="0" lang="en-US" baseline="-25000" dirty="0" smtClean="0"/>
              <a:t>1</a:t>
            </a:r>
            <a:r>
              <a:rPr kumimoji="0" lang="en-US" dirty="0" smtClean="0"/>
              <a:t>: if (</a:t>
            </a:r>
            <a:r>
              <a:rPr kumimoji="0" lang="en-US" dirty="0" err="1" smtClean="0"/>
              <a:t>i</a:t>
            </a:r>
            <a:r>
              <a:rPr kumimoji="0" lang="ru-RU" dirty="0" smtClean="0"/>
              <a:t> </a:t>
            </a:r>
            <a:r>
              <a:rPr kumimoji="0" lang="en-US" dirty="0" smtClean="0"/>
              <a:t>&gt;</a:t>
            </a:r>
            <a:r>
              <a:rPr kumimoji="0" lang="ru-RU" dirty="0" smtClean="0"/>
              <a:t> </a:t>
            </a:r>
            <a:r>
              <a:rPr kumimoji="0" lang="en-US" dirty="0" smtClean="0"/>
              <a:t>1) a(</a:t>
            </a:r>
            <a:r>
              <a:rPr kumimoji="0" lang="en-US" dirty="0" err="1" smtClean="0"/>
              <a:t>i</a:t>
            </a:r>
            <a:r>
              <a:rPr kumimoji="0" lang="en-US" dirty="0" smtClean="0"/>
              <a:t>)</a:t>
            </a:r>
            <a:r>
              <a:rPr kumimoji="0" lang="ru-RU" dirty="0" smtClean="0"/>
              <a:t> </a:t>
            </a:r>
            <a:r>
              <a:rPr kumimoji="0" lang="en-US" dirty="0" smtClean="0"/>
              <a:t>= d(</a:t>
            </a:r>
            <a:r>
              <a:rPr kumimoji="0" lang="en-US" dirty="0" err="1" smtClean="0"/>
              <a:t>i</a:t>
            </a:r>
            <a:r>
              <a:rPr kumimoji="0" lang="en-US" dirty="0" smtClean="0"/>
              <a:t>)</a:t>
            </a:r>
            <a:r>
              <a:rPr kumimoji="0" lang="ru-RU" dirty="0" smtClean="0"/>
              <a:t> </a:t>
            </a:r>
            <a:r>
              <a:rPr kumimoji="0" lang="en-US" dirty="0" smtClean="0"/>
              <a:t>+</a:t>
            </a:r>
            <a:r>
              <a:rPr kumimoji="0" lang="ru-RU" dirty="0" smtClean="0"/>
              <a:t> </a:t>
            </a:r>
            <a:r>
              <a:rPr kumimoji="0" lang="en-US" dirty="0" smtClean="0"/>
              <a:t>5 * </a:t>
            </a:r>
            <a:r>
              <a:rPr kumimoji="0" lang="en-US" dirty="0" err="1" smtClean="0"/>
              <a:t>i</a:t>
            </a:r>
            <a:endParaRPr kumimoji="0" lang="en-US" dirty="0" smtClean="0"/>
          </a:p>
          <a:p>
            <a:r>
              <a:rPr kumimoji="0" lang="ru-RU" dirty="0" smtClean="0"/>
              <a:t>	</a:t>
            </a:r>
            <a:r>
              <a:rPr kumimoji="0" lang="en-US" dirty="0" smtClean="0"/>
              <a:t>S</a:t>
            </a:r>
            <a:r>
              <a:rPr kumimoji="0" lang="en-US" baseline="-25000" dirty="0" smtClean="0"/>
              <a:t>2</a:t>
            </a:r>
            <a:r>
              <a:rPr kumimoji="0" lang="en-US" dirty="0" smtClean="0"/>
              <a:t>: if (</a:t>
            </a:r>
            <a:r>
              <a:rPr kumimoji="0" lang="en-US" dirty="0" err="1" smtClean="0"/>
              <a:t>i</a:t>
            </a:r>
            <a:r>
              <a:rPr kumimoji="0" lang="ru-RU" dirty="0" smtClean="0"/>
              <a:t> </a:t>
            </a:r>
            <a:r>
              <a:rPr kumimoji="0" lang="en-US" dirty="0" smtClean="0"/>
              <a:t>&lt;</a:t>
            </a:r>
            <a:r>
              <a:rPr kumimoji="0" lang="ru-RU" dirty="0" smtClean="0"/>
              <a:t> </a:t>
            </a:r>
            <a:r>
              <a:rPr kumimoji="0" lang="en-US" dirty="0" smtClean="0"/>
              <a:t>n) c(</a:t>
            </a:r>
            <a:r>
              <a:rPr kumimoji="0" lang="en-US" dirty="0" err="1" smtClean="0"/>
              <a:t>i</a:t>
            </a:r>
            <a:r>
              <a:rPr kumimoji="0" lang="ru-RU" dirty="0" smtClean="0"/>
              <a:t> </a:t>
            </a:r>
            <a:r>
              <a:rPr kumimoji="0" lang="en-US" dirty="0" smtClean="0"/>
              <a:t>+</a:t>
            </a:r>
            <a:r>
              <a:rPr kumimoji="0" lang="ru-RU" dirty="0" smtClean="0"/>
              <a:t> </a:t>
            </a:r>
            <a:r>
              <a:rPr kumimoji="0" lang="en-US" dirty="0" smtClean="0"/>
              <a:t>1)</a:t>
            </a:r>
            <a:r>
              <a:rPr kumimoji="0" lang="ru-RU" dirty="0" smtClean="0"/>
              <a:t> </a:t>
            </a:r>
            <a:r>
              <a:rPr kumimoji="0" lang="en-US" dirty="0" smtClean="0"/>
              <a:t>= a(</a:t>
            </a:r>
            <a:r>
              <a:rPr kumimoji="0" lang="en-US" dirty="0" err="1" smtClean="0"/>
              <a:t>i</a:t>
            </a:r>
            <a:r>
              <a:rPr kumimoji="0" lang="en-US" dirty="0" smtClean="0"/>
              <a:t>) * 2</a:t>
            </a:r>
          </a:p>
          <a:p>
            <a:r>
              <a:rPr kumimoji="0" lang="en-US" dirty="0" smtClean="0"/>
              <a:t>end do</a:t>
            </a:r>
            <a:endParaRPr kumimoji="0" lang="en-US" dirty="0"/>
          </a:p>
        </p:txBody>
      </p:sp>
      <p:sp>
        <p:nvSpPr>
          <p:cNvPr id="29" name="Rechteck 36"/>
          <p:cNvSpPr>
            <a:spLocks noChangeArrowheads="1"/>
          </p:cNvSpPr>
          <p:nvPr/>
        </p:nvSpPr>
        <p:spPr bwMode="gray">
          <a:xfrm>
            <a:off x="323850" y="944563"/>
            <a:ext cx="8496300" cy="503237"/>
          </a:xfrm>
          <a:prstGeom prst="rect">
            <a:avLst/>
          </a:prstGeom>
          <a:gradFill rotWithShape="0">
            <a:gsLst>
              <a:gs pos="0">
                <a:srgbClr val="B9CDE5"/>
              </a:gs>
              <a:gs pos="100000">
                <a:srgbClr val="95B3D7"/>
              </a:gs>
            </a:gsLst>
            <a:lin ang="5400000" scaled="1"/>
          </a:gradFill>
          <a:ln w="12700">
            <a:solidFill>
              <a:srgbClr val="C0C0C0"/>
            </a:solidFill>
            <a:miter lim="800000"/>
            <a:headEnd/>
            <a:tailEnd/>
          </a:ln>
          <a:effectLst>
            <a:outerShdw dist="38100" dir="2700000" algn="tl" rotWithShape="0">
              <a:srgbClr val="808080">
                <a:alpha val="39999"/>
              </a:srgbClr>
            </a:outerShdw>
          </a:effectLst>
        </p:spPr>
        <p:txBody>
          <a:bodyPr lIns="216000" tIns="36000" rIns="216000" bIns="36000" anchor="ctr"/>
          <a:lstStyle/>
          <a:p>
            <a:pPr algn="ctr">
              <a:spcAft>
                <a:spcPct val="20000"/>
              </a:spcAft>
            </a:pPr>
            <a:r>
              <a:rPr kumimoji="0" lang="ru-RU" sz="32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Выравнивание цикла (</a:t>
            </a:r>
            <a:r>
              <a:rPr kumimoji="0" lang="en-US" sz="3200" b="1" noProof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loop alignment</a:t>
            </a:r>
            <a:r>
              <a:rPr kumimoji="0" lang="ru-RU" sz="32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)</a:t>
            </a:r>
            <a:endParaRPr kumimoji="0" lang="ru-RU" sz="3200" b="1" noProof="1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оугольник 20"/>
          <p:cNvSpPr/>
          <p:nvPr/>
        </p:nvSpPr>
        <p:spPr>
          <a:xfrm>
            <a:off x="261976" y="1985895"/>
            <a:ext cx="8580438" cy="3226524"/>
          </a:xfrm>
          <a:prstGeom prst="rect">
            <a:avLst/>
          </a:prstGeom>
          <a:gradFill>
            <a:gsLst>
              <a:gs pos="0">
                <a:schemeClr val="bg1">
                  <a:alpha val="0"/>
                </a:schemeClr>
              </a:gs>
              <a:gs pos="100000">
                <a:srgbClr val="D9D9D9"/>
              </a:gs>
            </a:gsLst>
            <a:lin ang="5400000" scaled="1"/>
          </a:gradFill>
          <a:ln w="12700">
            <a:solidFill>
              <a:srgbClr val="C0C0C0"/>
            </a:solidFill>
          </a:ln>
          <a:effectLst>
            <a:outerShdw dist="50800" dir="2700000" algn="ctr" rotWithShape="0">
              <a:srgbClr val="808080">
                <a:alpha val="40000"/>
              </a:srgbClr>
            </a:outerShdw>
          </a:effectLst>
        </p:spPr>
        <p:txBody>
          <a:bodyPr>
            <a:spAutoFit/>
          </a:bodyPr>
          <a:lstStyle/>
          <a:p>
            <a:r>
              <a:rPr kumimoji="0" lang="ru-RU" sz="2400" dirty="0" smtClean="0"/>
              <a:t>Мы можем устранить условные операторы</a:t>
            </a:r>
            <a:r>
              <a:rPr kumimoji="0" lang="en-US" sz="2400" dirty="0" smtClean="0"/>
              <a:t>:</a:t>
            </a:r>
          </a:p>
          <a:p>
            <a:pPr>
              <a:spcBef>
                <a:spcPct val="50000"/>
              </a:spcBef>
            </a:pPr>
            <a:r>
              <a:rPr kumimoji="0" lang="en-US" sz="2400" dirty="0" smtClean="0"/>
              <a:t>c(1) = a(0)*2</a:t>
            </a:r>
            <a:endParaRPr kumimoji="0" lang="ru-RU" sz="2400" dirty="0" smtClean="0"/>
          </a:p>
          <a:p>
            <a:pPr>
              <a:spcBef>
                <a:spcPct val="50000"/>
              </a:spcBef>
            </a:pPr>
            <a:r>
              <a:rPr kumimoji="0" lang="en-US" sz="2400" dirty="0" smtClean="0"/>
              <a:t>do </a:t>
            </a:r>
            <a:r>
              <a:rPr kumimoji="0" lang="en-US" sz="2400" dirty="0" err="1" smtClean="0"/>
              <a:t>i</a:t>
            </a:r>
            <a:r>
              <a:rPr kumimoji="0" lang="en-US" sz="2400" dirty="0" smtClean="0"/>
              <a:t>=1,n - 1</a:t>
            </a:r>
          </a:p>
          <a:p>
            <a:r>
              <a:rPr kumimoji="0" lang="ru-RU" sz="2400" dirty="0" smtClean="0"/>
              <a:t>	</a:t>
            </a:r>
            <a:r>
              <a:rPr kumimoji="0" lang="en-US" sz="2400" dirty="0" smtClean="0"/>
              <a:t>S</a:t>
            </a:r>
            <a:r>
              <a:rPr kumimoji="0" lang="en-US" sz="2400" baseline="-25000" dirty="0" smtClean="0"/>
              <a:t>1</a:t>
            </a:r>
            <a:r>
              <a:rPr kumimoji="0" lang="en-US" sz="2400" dirty="0" smtClean="0"/>
              <a:t>: a(</a:t>
            </a:r>
            <a:r>
              <a:rPr kumimoji="0" lang="en-US" sz="2400" dirty="0" err="1" smtClean="0"/>
              <a:t>i</a:t>
            </a:r>
            <a:r>
              <a:rPr kumimoji="0" lang="en-US" sz="2400" dirty="0" smtClean="0"/>
              <a:t>)</a:t>
            </a:r>
            <a:r>
              <a:rPr kumimoji="0" lang="ru-RU" sz="2400" dirty="0" smtClean="0"/>
              <a:t> </a:t>
            </a:r>
            <a:r>
              <a:rPr kumimoji="0" lang="en-US" sz="2400" dirty="0" smtClean="0"/>
              <a:t>= d(</a:t>
            </a:r>
            <a:r>
              <a:rPr kumimoji="0" lang="en-US" sz="2400" dirty="0" err="1" smtClean="0"/>
              <a:t>i</a:t>
            </a:r>
            <a:r>
              <a:rPr kumimoji="0" lang="en-US" sz="2400" dirty="0" smtClean="0"/>
              <a:t>)</a:t>
            </a:r>
            <a:r>
              <a:rPr kumimoji="0" lang="ru-RU" sz="2400" dirty="0" smtClean="0"/>
              <a:t> </a:t>
            </a:r>
            <a:r>
              <a:rPr kumimoji="0" lang="en-US" sz="2400" dirty="0" smtClean="0"/>
              <a:t>+</a:t>
            </a:r>
            <a:r>
              <a:rPr kumimoji="0" lang="ru-RU" sz="2400" dirty="0" smtClean="0"/>
              <a:t> </a:t>
            </a:r>
            <a:r>
              <a:rPr kumimoji="0" lang="en-US" sz="2400" dirty="0" smtClean="0"/>
              <a:t>5 * </a:t>
            </a:r>
            <a:r>
              <a:rPr kumimoji="0" lang="en-US" sz="2400" dirty="0" err="1" smtClean="0"/>
              <a:t>i</a:t>
            </a:r>
            <a:endParaRPr kumimoji="0" lang="en-US" sz="2400" dirty="0" smtClean="0"/>
          </a:p>
          <a:p>
            <a:r>
              <a:rPr kumimoji="0" lang="ru-RU" sz="2400" dirty="0" smtClean="0"/>
              <a:t>	</a:t>
            </a:r>
            <a:r>
              <a:rPr kumimoji="0" lang="en-US" sz="2400" dirty="0" smtClean="0"/>
              <a:t>S</a:t>
            </a:r>
            <a:r>
              <a:rPr kumimoji="0" lang="en-US" sz="2400" baseline="-25000" dirty="0" smtClean="0"/>
              <a:t>2</a:t>
            </a:r>
            <a:r>
              <a:rPr kumimoji="0" lang="en-US" sz="2400" dirty="0" smtClean="0"/>
              <a:t>: c(</a:t>
            </a:r>
            <a:r>
              <a:rPr kumimoji="0" lang="en-US" sz="2400" dirty="0" err="1" smtClean="0"/>
              <a:t>i</a:t>
            </a:r>
            <a:r>
              <a:rPr kumimoji="0" lang="ru-RU" sz="2400" dirty="0" smtClean="0"/>
              <a:t> </a:t>
            </a:r>
            <a:r>
              <a:rPr kumimoji="0" lang="en-US" sz="2400" dirty="0" smtClean="0"/>
              <a:t>+</a:t>
            </a:r>
            <a:r>
              <a:rPr kumimoji="0" lang="ru-RU" sz="2400" dirty="0" smtClean="0"/>
              <a:t> </a:t>
            </a:r>
            <a:r>
              <a:rPr kumimoji="0" lang="en-US" sz="2400" dirty="0" smtClean="0"/>
              <a:t>1)</a:t>
            </a:r>
            <a:r>
              <a:rPr kumimoji="0" lang="ru-RU" sz="2400" dirty="0" smtClean="0"/>
              <a:t> </a:t>
            </a:r>
            <a:r>
              <a:rPr kumimoji="0" lang="en-US" sz="2400" dirty="0" smtClean="0"/>
              <a:t>= a(</a:t>
            </a:r>
            <a:r>
              <a:rPr kumimoji="0" lang="en-US" sz="2400" dirty="0" err="1" smtClean="0"/>
              <a:t>i</a:t>
            </a:r>
            <a:r>
              <a:rPr kumimoji="0" lang="en-US" sz="2400" dirty="0" smtClean="0"/>
              <a:t>) * 2</a:t>
            </a:r>
          </a:p>
          <a:p>
            <a:r>
              <a:rPr kumimoji="0" lang="en-US" sz="2400" dirty="0" smtClean="0"/>
              <a:t>end do</a:t>
            </a:r>
          </a:p>
          <a:p>
            <a:pPr>
              <a:spcBef>
                <a:spcPts val="1440"/>
              </a:spcBef>
            </a:pPr>
            <a:r>
              <a:rPr kumimoji="0" lang="en-US" sz="2400" dirty="0" smtClean="0"/>
              <a:t>a(n) = d(n) + 5*n</a:t>
            </a:r>
            <a:endParaRPr kumimoji="0" lang="ru-RU" sz="2400" dirty="0"/>
          </a:p>
        </p:txBody>
      </p:sp>
      <p:sp>
        <p:nvSpPr>
          <p:cNvPr id="15367" name="Rectangle 2"/>
          <p:cNvSpPr txBox="1">
            <a:spLocks noRot="1" noChangeArrowheads="1"/>
          </p:cNvSpPr>
          <p:nvPr/>
        </p:nvSpPr>
        <p:spPr bwMode="auto">
          <a:xfrm>
            <a:off x="80963" y="106363"/>
            <a:ext cx="8928100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kumimoji="0" lang="ru-RU" sz="3600" b="1" dirty="0">
                <a:solidFill>
                  <a:srgbClr val="003794"/>
                </a:solidFill>
              </a:rPr>
              <a:t>Эквивалентные преобразования</a:t>
            </a:r>
            <a:endParaRPr kumimoji="0" lang="ru-RU" sz="3600" b="1" dirty="0">
              <a:solidFill>
                <a:schemeClr val="folHlink"/>
              </a:solidFill>
            </a:endParaRPr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МФТИ-2016</a:t>
            </a:r>
            <a:endParaRPr lang="ru-RU" dirty="0"/>
          </a:p>
        </p:txBody>
      </p:sp>
      <p:sp>
        <p:nvSpPr>
          <p:cNvPr id="10" name="Rechteck 36"/>
          <p:cNvSpPr>
            <a:spLocks noChangeArrowheads="1"/>
          </p:cNvSpPr>
          <p:nvPr/>
        </p:nvSpPr>
        <p:spPr bwMode="gray">
          <a:xfrm>
            <a:off x="323850" y="944563"/>
            <a:ext cx="8496300" cy="503237"/>
          </a:xfrm>
          <a:prstGeom prst="rect">
            <a:avLst/>
          </a:prstGeom>
          <a:gradFill rotWithShape="0">
            <a:gsLst>
              <a:gs pos="0">
                <a:srgbClr val="B9CDE5"/>
              </a:gs>
              <a:gs pos="100000">
                <a:srgbClr val="95B3D7"/>
              </a:gs>
            </a:gsLst>
            <a:lin ang="5400000" scaled="1"/>
          </a:gradFill>
          <a:ln w="12700">
            <a:solidFill>
              <a:srgbClr val="C0C0C0"/>
            </a:solidFill>
            <a:miter lim="800000"/>
            <a:headEnd/>
            <a:tailEnd/>
          </a:ln>
          <a:effectLst>
            <a:outerShdw dist="38100" dir="2700000" algn="tl" rotWithShape="0">
              <a:srgbClr val="808080">
                <a:alpha val="39999"/>
              </a:srgbClr>
            </a:outerShdw>
          </a:effectLst>
        </p:spPr>
        <p:txBody>
          <a:bodyPr lIns="216000" tIns="36000" rIns="216000" bIns="36000" anchor="ctr"/>
          <a:lstStyle/>
          <a:p>
            <a:pPr algn="ctr">
              <a:spcAft>
                <a:spcPct val="20000"/>
              </a:spcAft>
            </a:pPr>
            <a:r>
              <a:rPr kumimoji="0" lang="ru-RU" sz="32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Выравнивание цикла (</a:t>
            </a:r>
            <a:r>
              <a:rPr kumimoji="0" lang="en-US" sz="3200" b="1" noProof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loop alignment</a:t>
            </a:r>
            <a:r>
              <a:rPr kumimoji="0" lang="ru-RU" sz="32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)</a:t>
            </a:r>
            <a:endParaRPr kumimoji="0" lang="ru-RU" sz="3200" b="1" noProof="1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kumimoji="0" lang="ru-RU" sz="3600" b="1" dirty="0" smtClean="0">
                <a:solidFill>
                  <a:srgbClr val="003794"/>
                </a:solidFill>
                <a:latin typeface="Arial" pitchFamily="34" charset="0"/>
                <a:ea typeface="Arial Unicode MS" pitchFamily="34" charset="-128"/>
              </a:rPr>
              <a:t>Тема</a:t>
            </a:r>
            <a:r>
              <a:rPr kumimoji="0" lang="en-US" sz="3600" b="1" dirty="0" smtClean="0">
                <a:solidFill>
                  <a:srgbClr val="003794"/>
                </a:solidFill>
                <a:latin typeface="Arial" pitchFamily="34" charset="0"/>
                <a:ea typeface="Arial Unicode MS" pitchFamily="34" charset="-128"/>
              </a:rPr>
              <a:t> 7</a:t>
            </a:r>
            <a:endParaRPr kumimoji="0" lang="ru-RU" sz="3600" b="1" dirty="0" smtClean="0">
              <a:solidFill>
                <a:srgbClr val="003794"/>
              </a:solidFill>
              <a:latin typeface="Arial" pitchFamily="34" charset="0"/>
              <a:ea typeface="Arial Unicode MS" pitchFamily="34" charset="-128"/>
            </a:endParaRPr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МФТИ-2016</a:t>
            </a:r>
            <a:endParaRPr lang="ru-RU" dirty="0"/>
          </a:p>
        </p:txBody>
      </p:sp>
      <p:sp>
        <p:nvSpPr>
          <p:cNvPr id="3074" name="Прямоугольник 3"/>
          <p:cNvSpPr>
            <a:spLocks noChangeArrowheads="1"/>
          </p:cNvSpPr>
          <p:nvPr/>
        </p:nvSpPr>
        <p:spPr bwMode="auto">
          <a:xfrm>
            <a:off x="948414" y="1069975"/>
            <a:ext cx="7989887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440000">
              <a:lnSpc>
                <a:spcPct val="120000"/>
              </a:lnSpc>
            </a:pPr>
            <a:r>
              <a:rPr kumimoji="0" lang="ru-RU" sz="4000" dirty="0" smtClean="0"/>
              <a:t>Эквивалентные преобразования</a:t>
            </a:r>
            <a:r>
              <a:rPr kumimoji="0" lang="en-US" sz="4000" dirty="0" smtClean="0"/>
              <a:t> </a:t>
            </a:r>
            <a:r>
              <a:rPr kumimoji="0" lang="ru-RU" sz="4000" dirty="0" smtClean="0"/>
              <a:t>и </a:t>
            </a:r>
            <a:r>
              <a:rPr kumimoji="0" lang="en-US" altLang="ru-RU" sz="4000" dirty="0" smtClean="0"/>
              <a:t>“</a:t>
            </a:r>
            <a:r>
              <a:rPr kumimoji="0" lang="ru-RU" sz="4000" dirty="0"/>
              <a:t>обход</a:t>
            </a:r>
            <a:r>
              <a:rPr kumimoji="0" lang="en-US" altLang="ru-RU" sz="4000" dirty="0"/>
              <a:t>”</a:t>
            </a:r>
            <a:r>
              <a:rPr kumimoji="0" lang="en-US" sz="4000" dirty="0"/>
              <a:t> </a:t>
            </a:r>
            <a:r>
              <a:rPr kumimoji="0" lang="ru-RU" sz="4000" dirty="0"/>
              <a:t>истинных зависимостей в </a:t>
            </a:r>
            <a:r>
              <a:rPr kumimoji="0" lang="ru-RU" sz="4000" dirty="0" smtClean="0"/>
              <a:t>циклах</a:t>
            </a:r>
            <a:endParaRPr kumimoji="0" lang="ru-RU" sz="1800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оугольник 20"/>
          <p:cNvSpPr/>
          <p:nvPr/>
        </p:nvSpPr>
        <p:spPr>
          <a:xfrm>
            <a:off x="261976" y="1985895"/>
            <a:ext cx="8580438" cy="1569660"/>
          </a:xfrm>
          <a:prstGeom prst="rect">
            <a:avLst/>
          </a:prstGeom>
          <a:gradFill>
            <a:gsLst>
              <a:gs pos="0">
                <a:schemeClr val="bg1">
                  <a:alpha val="0"/>
                </a:schemeClr>
              </a:gs>
              <a:gs pos="100000">
                <a:srgbClr val="D9D9D9"/>
              </a:gs>
            </a:gsLst>
            <a:lin ang="5400000" scaled="1"/>
          </a:gradFill>
          <a:ln w="12700">
            <a:solidFill>
              <a:srgbClr val="C0C0C0"/>
            </a:solidFill>
          </a:ln>
          <a:effectLst>
            <a:outerShdw dist="50800" dir="2700000" algn="ctr" rotWithShape="0">
              <a:srgbClr val="808080">
                <a:alpha val="40000"/>
              </a:srgbClr>
            </a:outerShdw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400" dirty="0" smtClean="0"/>
              <a:t>do </a:t>
            </a:r>
            <a:r>
              <a:rPr kumimoji="0" lang="en-US" sz="2400" dirty="0" err="1" smtClean="0"/>
              <a:t>i</a:t>
            </a:r>
            <a:r>
              <a:rPr kumimoji="0" lang="en-US" sz="2400" dirty="0" smtClean="0"/>
              <a:t>=</a:t>
            </a:r>
            <a:r>
              <a:rPr kumimoji="0" lang="ru-RU" sz="2400" dirty="0" smtClean="0"/>
              <a:t>1</a:t>
            </a:r>
            <a:r>
              <a:rPr kumimoji="0" lang="en-US" sz="2400" dirty="0" smtClean="0"/>
              <a:t>,n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400" dirty="0" smtClean="0"/>
              <a:t>	</a:t>
            </a:r>
            <a:r>
              <a:rPr kumimoji="0" lang="en-US" sz="2400" dirty="0" smtClean="0"/>
              <a:t>S</a:t>
            </a:r>
            <a:r>
              <a:rPr kumimoji="0" lang="en-US" sz="2400" baseline="-25000" dirty="0" smtClean="0"/>
              <a:t>1</a:t>
            </a:r>
            <a:r>
              <a:rPr kumimoji="0" lang="en-US" sz="2400" dirty="0" smtClean="0"/>
              <a:t>: a(</a:t>
            </a:r>
            <a:r>
              <a:rPr kumimoji="0" lang="en-US" sz="2400" dirty="0" err="1" smtClean="0"/>
              <a:t>i</a:t>
            </a:r>
            <a:r>
              <a:rPr kumimoji="0" lang="en-US" sz="2400" dirty="0" smtClean="0"/>
              <a:t> + 1)</a:t>
            </a:r>
            <a:r>
              <a:rPr kumimoji="0" lang="ru-RU" sz="2400" dirty="0" smtClean="0"/>
              <a:t> </a:t>
            </a:r>
            <a:r>
              <a:rPr kumimoji="0" lang="en-US" sz="2400" dirty="0" smtClean="0"/>
              <a:t>= d(</a:t>
            </a:r>
            <a:r>
              <a:rPr kumimoji="0" lang="en-US" sz="2400" dirty="0" err="1" smtClean="0"/>
              <a:t>i</a:t>
            </a:r>
            <a:r>
              <a:rPr kumimoji="0" lang="en-US" sz="2400" dirty="0" smtClean="0"/>
              <a:t>)</a:t>
            </a:r>
            <a:r>
              <a:rPr kumimoji="0" lang="ru-RU" sz="2400" dirty="0" smtClean="0"/>
              <a:t> </a:t>
            </a:r>
            <a:r>
              <a:rPr kumimoji="0" lang="en-US" sz="2400" dirty="0" smtClean="0"/>
              <a:t>+</a:t>
            </a:r>
            <a:r>
              <a:rPr kumimoji="0" lang="ru-RU" sz="2400" dirty="0" smtClean="0"/>
              <a:t> </a:t>
            </a:r>
            <a:r>
              <a:rPr kumimoji="0" lang="en-US" sz="2400" dirty="0" smtClean="0"/>
              <a:t>5 * </a:t>
            </a:r>
            <a:r>
              <a:rPr kumimoji="0" lang="en-US" sz="2400" dirty="0" err="1" smtClean="0"/>
              <a:t>i</a:t>
            </a:r>
            <a:endParaRPr kumimoji="0" lang="en-US" sz="2400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400" dirty="0" smtClean="0"/>
              <a:t>	</a:t>
            </a:r>
            <a:r>
              <a:rPr kumimoji="0" lang="en-US" sz="2400" dirty="0" smtClean="0"/>
              <a:t>S</a:t>
            </a:r>
            <a:r>
              <a:rPr kumimoji="0" lang="en-US" sz="2400" baseline="-25000" dirty="0" smtClean="0"/>
              <a:t>2</a:t>
            </a:r>
            <a:r>
              <a:rPr kumimoji="0" lang="en-US" sz="2400" dirty="0" smtClean="0"/>
              <a:t>: c(</a:t>
            </a:r>
            <a:r>
              <a:rPr kumimoji="0" lang="en-US" sz="2400" dirty="0" err="1" smtClean="0"/>
              <a:t>i</a:t>
            </a:r>
            <a:r>
              <a:rPr kumimoji="0" lang="en-US" sz="2400" dirty="0" smtClean="0"/>
              <a:t>)</a:t>
            </a:r>
            <a:r>
              <a:rPr kumimoji="0" lang="ru-RU" sz="2400" dirty="0" smtClean="0"/>
              <a:t> </a:t>
            </a:r>
            <a:r>
              <a:rPr kumimoji="0" lang="en-US" sz="2400" dirty="0" smtClean="0"/>
              <a:t>= a(</a:t>
            </a:r>
            <a:r>
              <a:rPr kumimoji="0" lang="en-US" sz="2400" dirty="0" err="1" smtClean="0"/>
              <a:t>i</a:t>
            </a:r>
            <a:r>
              <a:rPr kumimoji="0" lang="ru-RU" sz="2400" dirty="0" smtClean="0"/>
              <a:t> </a:t>
            </a:r>
            <a:r>
              <a:rPr kumimoji="0" lang="en-US" sz="2400" dirty="0" smtClean="0"/>
              <a:t>+</a:t>
            </a:r>
            <a:r>
              <a:rPr kumimoji="0" lang="ru-RU" sz="2400" dirty="0" smtClean="0"/>
              <a:t> </a:t>
            </a:r>
            <a:r>
              <a:rPr kumimoji="0" lang="en-US" sz="2400" dirty="0" smtClean="0"/>
              <a:t>1) * 2 + a(</a:t>
            </a:r>
            <a:r>
              <a:rPr kumimoji="0" lang="en-US" sz="2400" dirty="0" err="1" smtClean="0"/>
              <a:t>i</a:t>
            </a:r>
            <a:r>
              <a:rPr kumimoji="0" lang="en-US" sz="2400" dirty="0" smtClean="0"/>
              <a:t>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400" dirty="0" smtClean="0"/>
              <a:t>end do</a:t>
            </a:r>
            <a:endParaRPr kumimoji="0" lang="en-US" sz="1800" dirty="0"/>
          </a:p>
        </p:txBody>
      </p:sp>
      <p:sp>
        <p:nvSpPr>
          <p:cNvPr id="15367" name="Rectangle 2"/>
          <p:cNvSpPr txBox="1">
            <a:spLocks noRot="1" noChangeArrowheads="1"/>
          </p:cNvSpPr>
          <p:nvPr/>
        </p:nvSpPr>
        <p:spPr bwMode="auto">
          <a:xfrm>
            <a:off x="80963" y="106363"/>
            <a:ext cx="8928100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kumimoji="0" lang="ru-RU" sz="3600" b="1" dirty="0">
                <a:solidFill>
                  <a:srgbClr val="003794"/>
                </a:solidFill>
              </a:rPr>
              <a:t>Эквивалентные преобразования</a:t>
            </a:r>
            <a:endParaRPr kumimoji="0" lang="ru-RU" sz="3600" b="1" dirty="0">
              <a:solidFill>
                <a:schemeClr val="folHlink"/>
              </a:solidFill>
            </a:endParaRPr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МФТИ-2016</a:t>
            </a:r>
            <a:endParaRPr lang="ru-RU" dirty="0"/>
          </a:p>
        </p:txBody>
      </p:sp>
      <p:sp>
        <p:nvSpPr>
          <p:cNvPr id="32" name="Rectangle 5"/>
          <p:cNvSpPr>
            <a:spLocks noChangeArrowheads="1"/>
          </p:cNvSpPr>
          <p:nvPr/>
        </p:nvSpPr>
        <p:spPr bwMode="auto">
          <a:xfrm>
            <a:off x="1692275" y="4111625"/>
            <a:ext cx="684213" cy="504825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kumimoji="0" lang="ru-RU" sz="1800"/>
          </a:p>
        </p:txBody>
      </p:sp>
      <p:sp>
        <p:nvSpPr>
          <p:cNvPr id="33" name="Rectangle 6"/>
          <p:cNvSpPr>
            <a:spLocks noChangeArrowheads="1"/>
          </p:cNvSpPr>
          <p:nvPr/>
        </p:nvSpPr>
        <p:spPr bwMode="auto">
          <a:xfrm>
            <a:off x="2376488" y="4111625"/>
            <a:ext cx="684212" cy="504825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kumimoji="0" lang="ru-RU" sz="1800"/>
          </a:p>
        </p:txBody>
      </p:sp>
      <p:sp>
        <p:nvSpPr>
          <p:cNvPr id="34" name="Rectangle 7"/>
          <p:cNvSpPr>
            <a:spLocks noChangeArrowheads="1"/>
          </p:cNvSpPr>
          <p:nvPr/>
        </p:nvSpPr>
        <p:spPr bwMode="auto">
          <a:xfrm>
            <a:off x="3059113" y="4111625"/>
            <a:ext cx="684212" cy="504825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kumimoji="0" lang="ru-RU" sz="1800"/>
          </a:p>
        </p:txBody>
      </p:sp>
      <p:sp>
        <p:nvSpPr>
          <p:cNvPr id="35" name="Rectangle 8"/>
          <p:cNvSpPr>
            <a:spLocks noChangeArrowheads="1"/>
          </p:cNvSpPr>
          <p:nvPr/>
        </p:nvSpPr>
        <p:spPr bwMode="auto">
          <a:xfrm>
            <a:off x="3743325" y="4111625"/>
            <a:ext cx="684213" cy="504825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kumimoji="0" lang="ru-RU" sz="1800"/>
          </a:p>
        </p:txBody>
      </p:sp>
      <p:sp>
        <p:nvSpPr>
          <p:cNvPr id="36" name="Rectangle 9"/>
          <p:cNvSpPr>
            <a:spLocks noChangeArrowheads="1"/>
          </p:cNvSpPr>
          <p:nvPr/>
        </p:nvSpPr>
        <p:spPr bwMode="auto">
          <a:xfrm>
            <a:off x="4427538" y="4111625"/>
            <a:ext cx="684212" cy="504825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kumimoji="0" lang="ru-RU" sz="1800"/>
          </a:p>
        </p:txBody>
      </p:sp>
      <p:sp>
        <p:nvSpPr>
          <p:cNvPr id="37" name="Rectangle 10"/>
          <p:cNvSpPr>
            <a:spLocks noChangeArrowheads="1"/>
          </p:cNvSpPr>
          <p:nvPr/>
        </p:nvSpPr>
        <p:spPr bwMode="auto">
          <a:xfrm>
            <a:off x="1692275" y="4975225"/>
            <a:ext cx="684213" cy="504825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kumimoji="0" lang="ru-RU" sz="1800"/>
          </a:p>
        </p:txBody>
      </p:sp>
      <p:sp>
        <p:nvSpPr>
          <p:cNvPr id="38" name="Rectangle 11"/>
          <p:cNvSpPr>
            <a:spLocks noChangeArrowheads="1"/>
          </p:cNvSpPr>
          <p:nvPr/>
        </p:nvSpPr>
        <p:spPr bwMode="auto">
          <a:xfrm>
            <a:off x="2376488" y="4975225"/>
            <a:ext cx="684212" cy="504825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kumimoji="0" lang="ru-RU" sz="1800"/>
          </a:p>
        </p:txBody>
      </p:sp>
      <p:sp>
        <p:nvSpPr>
          <p:cNvPr id="39" name="Rectangle 12"/>
          <p:cNvSpPr>
            <a:spLocks noChangeArrowheads="1"/>
          </p:cNvSpPr>
          <p:nvPr/>
        </p:nvSpPr>
        <p:spPr bwMode="auto">
          <a:xfrm>
            <a:off x="3059113" y="4975225"/>
            <a:ext cx="684212" cy="504825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kumimoji="0" lang="ru-RU" sz="1800"/>
          </a:p>
        </p:txBody>
      </p:sp>
      <p:sp>
        <p:nvSpPr>
          <p:cNvPr id="40" name="Rectangle 13"/>
          <p:cNvSpPr>
            <a:spLocks noChangeArrowheads="1"/>
          </p:cNvSpPr>
          <p:nvPr/>
        </p:nvSpPr>
        <p:spPr bwMode="auto">
          <a:xfrm>
            <a:off x="3743325" y="4975225"/>
            <a:ext cx="684213" cy="504825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kumimoji="0" lang="ru-RU" sz="1800"/>
          </a:p>
        </p:txBody>
      </p:sp>
      <p:sp>
        <p:nvSpPr>
          <p:cNvPr id="41" name="Rectangle 14"/>
          <p:cNvSpPr>
            <a:spLocks noChangeArrowheads="1"/>
          </p:cNvSpPr>
          <p:nvPr/>
        </p:nvSpPr>
        <p:spPr bwMode="auto">
          <a:xfrm>
            <a:off x="4427538" y="4975225"/>
            <a:ext cx="684212" cy="504825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kumimoji="0" lang="ru-RU" sz="1800"/>
          </a:p>
        </p:txBody>
      </p:sp>
      <p:sp>
        <p:nvSpPr>
          <p:cNvPr id="42" name="Text Box 15"/>
          <p:cNvSpPr txBox="1">
            <a:spLocks noChangeArrowheads="1"/>
          </p:cNvSpPr>
          <p:nvPr/>
        </p:nvSpPr>
        <p:spPr bwMode="auto">
          <a:xfrm>
            <a:off x="935038" y="4184650"/>
            <a:ext cx="5413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sz="1800" dirty="0"/>
              <a:t>S</a:t>
            </a:r>
            <a:r>
              <a:rPr kumimoji="0" lang="en-US" sz="1800" baseline="-25000" dirty="0"/>
              <a:t>1</a:t>
            </a:r>
            <a:endParaRPr kumimoji="0" lang="ru-RU" sz="1800" baseline="-25000" dirty="0"/>
          </a:p>
        </p:txBody>
      </p:sp>
      <p:sp>
        <p:nvSpPr>
          <p:cNvPr id="43" name="Text Box 16"/>
          <p:cNvSpPr txBox="1">
            <a:spLocks noChangeArrowheads="1"/>
          </p:cNvSpPr>
          <p:nvPr/>
        </p:nvSpPr>
        <p:spPr bwMode="auto">
          <a:xfrm>
            <a:off x="971550" y="5048250"/>
            <a:ext cx="5413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sz="1800" dirty="0"/>
              <a:t>S</a:t>
            </a:r>
            <a:r>
              <a:rPr kumimoji="0" lang="en-US" sz="1800" baseline="-25000" dirty="0"/>
              <a:t>2</a:t>
            </a:r>
            <a:endParaRPr kumimoji="0" lang="ru-RU" sz="1800" baseline="-25000" dirty="0"/>
          </a:p>
        </p:txBody>
      </p:sp>
      <p:sp>
        <p:nvSpPr>
          <p:cNvPr id="44" name="Text Box 17"/>
          <p:cNvSpPr txBox="1">
            <a:spLocks noChangeArrowheads="1"/>
          </p:cNvSpPr>
          <p:nvPr/>
        </p:nvSpPr>
        <p:spPr bwMode="auto">
          <a:xfrm>
            <a:off x="1871663" y="3716338"/>
            <a:ext cx="431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sz="1800"/>
              <a:t>1</a:t>
            </a:r>
            <a:endParaRPr kumimoji="0" lang="ru-RU" sz="1800"/>
          </a:p>
        </p:txBody>
      </p:sp>
      <p:sp>
        <p:nvSpPr>
          <p:cNvPr id="45" name="Text Box 18"/>
          <p:cNvSpPr txBox="1">
            <a:spLocks noChangeArrowheads="1"/>
          </p:cNvSpPr>
          <p:nvPr/>
        </p:nvSpPr>
        <p:spPr bwMode="auto">
          <a:xfrm>
            <a:off x="2484438" y="3716338"/>
            <a:ext cx="431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sz="1800"/>
              <a:t>2</a:t>
            </a:r>
            <a:endParaRPr kumimoji="0" lang="ru-RU" sz="1800"/>
          </a:p>
        </p:txBody>
      </p:sp>
      <p:sp>
        <p:nvSpPr>
          <p:cNvPr id="46" name="Text Box 19"/>
          <p:cNvSpPr txBox="1">
            <a:spLocks noChangeArrowheads="1"/>
          </p:cNvSpPr>
          <p:nvPr/>
        </p:nvSpPr>
        <p:spPr bwMode="auto">
          <a:xfrm>
            <a:off x="3168650" y="3716338"/>
            <a:ext cx="431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sz="1800"/>
              <a:t>3</a:t>
            </a:r>
            <a:endParaRPr kumimoji="0" lang="ru-RU" sz="1800"/>
          </a:p>
        </p:txBody>
      </p:sp>
      <p:sp>
        <p:nvSpPr>
          <p:cNvPr id="47" name="Text Box 20"/>
          <p:cNvSpPr txBox="1">
            <a:spLocks noChangeArrowheads="1"/>
          </p:cNvSpPr>
          <p:nvPr/>
        </p:nvSpPr>
        <p:spPr bwMode="auto">
          <a:xfrm>
            <a:off x="3887788" y="3716338"/>
            <a:ext cx="431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sz="1800"/>
              <a:t>4</a:t>
            </a:r>
            <a:endParaRPr kumimoji="0" lang="ru-RU" sz="1800"/>
          </a:p>
        </p:txBody>
      </p:sp>
      <p:sp>
        <p:nvSpPr>
          <p:cNvPr id="48" name="Text Box 21"/>
          <p:cNvSpPr txBox="1">
            <a:spLocks noChangeArrowheads="1"/>
          </p:cNvSpPr>
          <p:nvPr/>
        </p:nvSpPr>
        <p:spPr bwMode="auto">
          <a:xfrm>
            <a:off x="4572000" y="3716338"/>
            <a:ext cx="431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sz="1800"/>
              <a:t>5</a:t>
            </a:r>
            <a:endParaRPr kumimoji="0" lang="ru-RU" sz="1800"/>
          </a:p>
        </p:txBody>
      </p:sp>
      <p:cxnSp>
        <p:nvCxnSpPr>
          <p:cNvPr id="49" name="AutoShape 22"/>
          <p:cNvCxnSpPr>
            <a:cxnSpLocks noChangeShapeType="1"/>
            <a:stCxn id="32" idx="2"/>
            <a:endCxn id="38" idx="0"/>
          </p:cNvCxnSpPr>
          <p:nvPr/>
        </p:nvCxnSpPr>
        <p:spPr bwMode="auto">
          <a:xfrm>
            <a:off x="2035175" y="4629150"/>
            <a:ext cx="684213" cy="3333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50" name="AutoShape 23"/>
          <p:cNvCxnSpPr>
            <a:cxnSpLocks noChangeShapeType="1"/>
            <a:stCxn id="33" idx="2"/>
            <a:endCxn id="39" idx="0"/>
          </p:cNvCxnSpPr>
          <p:nvPr/>
        </p:nvCxnSpPr>
        <p:spPr bwMode="auto">
          <a:xfrm>
            <a:off x="2719388" y="4629150"/>
            <a:ext cx="682625" cy="3333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51" name="AutoShape 24"/>
          <p:cNvCxnSpPr>
            <a:cxnSpLocks noChangeShapeType="1"/>
            <a:stCxn id="34" idx="2"/>
            <a:endCxn id="40" idx="0"/>
          </p:cNvCxnSpPr>
          <p:nvPr/>
        </p:nvCxnSpPr>
        <p:spPr bwMode="auto">
          <a:xfrm>
            <a:off x="3402013" y="4629150"/>
            <a:ext cx="684212" cy="3333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52" name="AutoShape 25"/>
          <p:cNvCxnSpPr>
            <a:cxnSpLocks noChangeShapeType="1"/>
            <a:stCxn id="35" idx="2"/>
            <a:endCxn id="41" idx="0"/>
          </p:cNvCxnSpPr>
          <p:nvPr/>
        </p:nvCxnSpPr>
        <p:spPr bwMode="auto">
          <a:xfrm>
            <a:off x="4086225" y="4629150"/>
            <a:ext cx="684213" cy="3333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53" name="AutoShape 26"/>
          <p:cNvCxnSpPr>
            <a:cxnSpLocks noChangeShapeType="1"/>
            <a:stCxn id="32" idx="2"/>
            <a:endCxn id="37" idx="0"/>
          </p:cNvCxnSpPr>
          <p:nvPr/>
        </p:nvCxnSpPr>
        <p:spPr bwMode="auto">
          <a:xfrm>
            <a:off x="2035175" y="4629150"/>
            <a:ext cx="0" cy="3333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54" name="AutoShape 27"/>
          <p:cNvCxnSpPr>
            <a:cxnSpLocks noChangeShapeType="1"/>
            <a:stCxn id="33" idx="2"/>
            <a:endCxn id="38" idx="0"/>
          </p:cNvCxnSpPr>
          <p:nvPr/>
        </p:nvCxnSpPr>
        <p:spPr bwMode="auto">
          <a:xfrm>
            <a:off x="2719388" y="4629150"/>
            <a:ext cx="0" cy="3333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55" name="AutoShape 28"/>
          <p:cNvCxnSpPr>
            <a:cxnSpLocks noChangeShapeType="1"/>
            <a:stCxn id="34" idx="2"/>
            <a:endCxn id="39" idx="0"/>
          </p:cNvCxnSpPr>
          <p:nvPr/>
        </p:nvCxnSpPr>
        <p:spPr bwMode="auto">
          <a:xfrm>
            <a:off x="3402013" y="4629150"/>
            <a:ext cx="0" cy="3333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56" name="AutoShape 29"/>
          <p:cNvCxnSpPr>
            <a:cxnSpLocks noChangeShapeType="1"/>
            <a:stCxn id="35" idx="2"/>
            <a:endCxn id="40" idx="0"/>
          </p:cNvCxnSpPr>
          <p:nvPr/>
        </p:nvCxnSpPr>
        <p:spPr bwMode="auto">
          <a:xfrm>
            <a:off x="4086225" y="4629150"/>
            <a:ext cx="0" cy="3333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57" name="Rechteck 36"/>
          <p:cNvSpPr>
            <a:spLocks noChangeArrowheads="1"/>
          </p:cNvSpPr>
          <p:nvPr/>
        </p:nvSpPr>
        <p:spPr bwMode="gray">
          <a:xfrm>
            <a:off x="323850" y="944563"/>
            <a:ext cx="8496300" cy="503237"/>
          </a:xfrm>
          <a:prstGeom prst="rect">
            <a:avLst/>
          </a:prstGeom>
          <a:gradFill rotWithShape="0">
            <a:gsLst>
              <a:gs pos="0">
                <a:srgbClr val="B9CDE5"/>
              </a:gs>
              <a:gs pos="100000">
                <a:srgbClr val="95B3D7"/>
              </a:gs>
            </a:gsLst>
            <a:lin ang="5400000" scaled="1"/>
          </a:gradFill>
          <a:ln w="12700">
            <a:solidFill>
              <a:srgbClr val="C0C0C0"/>
            </a:solidFill>
            <a:miter lim="800000"/>
            <a:headEnd/>
            <a:tailEnd/>
          </a:ln>
          <a:effectLst>
            <a:outerShdw dist="38100" dir="2700000" algn="tl" rotWithShape="0">
              <a:srgbClr val="808080">
                <a:alpha val="39999"/>
              </a:srgbClr>
            </a:outerShdw>
          </a:effectLst>
        </p:spPr>
        <p:txBody>
          <a:bodyPr lIns="216000" tIns="36000" rIns="216000" bIns="36000" anchor="ctr"/>
          <a:lstStyle/>
          <a:p>
            <a:pPr algn="ctr">
              <a:spcAft>
                <a:spcPct val="20000"/>
              </a:spcAft>
            </a:pPr>
            <a:r>
              <a:rPr kumimoji="0" lang="ru-RU" sz="32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Выравнивание цикла (</a:t>
            </a:r>
            <a:r>
              <a:rPr kumimoji="0" lang="en-US" sz="3200" b="1" noProof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loop alignment</a:t>
            </a:r>
            <a:r>
              <a:rPr kumimoji="0" lang="ru-RU" sz="32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)</a:t>
            </a:r>
            <a:endParaRPr kumimoji="0" lang="ru-RU" sz="3200" b="1" noProof="1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/>
      <p:bldP spid="43" grpId="0"/>
      <p:bldP spid="44" grpId="0"/>
      <p:bldP spid="45" grpId="0"/>
      <p:bldP spid="46" grpId="0"/>
      <p:bldP spid="47" grpId="0"/>
      <p:bldP spid="48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оугольник 20"/>
          <p:cNvSpPr/>
          <p:nvPr/>
        </p:nvSpPr>
        <p:spPr>
          <a:xfrm>
            <a:off x="261976" y="1985895"/>
            <a:ext cx="8580438" cy="1569660"/>
          </a:xfrm>
          <a:prstGeom prst="rect">
            <a:avLst/>
          </a:prstGeom>
          <a:gradFill>
            <a:gsLst>
              <a:gs pos="0">
                <a:schemeClr val="bg1">
                  <a:alpha val="0"/>
                </a:schemeClr>
              </a:gs>
              <a:gs pos="100000">
                <a:srgbClr val="D9D9D9"/>
              </a:gs>
            </a:gsLst>
            <a:lin ang="5400000" scaled="1"/>
          </a:gradFill>
          <a:ln w="12700">
            <a:solidFill>
              <a:srgbClr val="C0C0C0"/>
            </a:solidFill>
          </a:ln>
          <a:effectLst>
            <a:outerShdw dist="50800" dir="2700000" algn="ctr" rotWithShape="0">
              <a:srgbClr val="808080">
                <a:alpha val="40000"/>
              </a:srgbClr>
            </a:outerShdw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400" dirty="0" smtClean="0"/>
              <a:t>do </a:t>
            </a:r>
            <a:r>
              <a:rPr kumimoji="0" lang="en-US" sz="2400" dirty="0" err="1" smtClean="0"/>
              <a:t>i</a:t>
            </a:r>
            <a:r>
              <a:rPr kumimoji="0" lang="en-US" sz="2400" dirty="0" smtClean="0"/>
              <a:t>=</a:t>
            </a:r>
            <a:r>
              <a:rPr kumimoji="0" lang="ru-RU" sz="2400" dirty="0" smtClean="0"/>
              <a:t>1</a:t>
            </a:r>
            <a:r>
              <a:rPr kumimoji="0" lang="en-US" sz="2400" dirty="0" smtClean="0"/>
              <a:t>,n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400" dirty="0" smtClean="0"/>
              <a:t>	</a:t>
            </a:r>
            <a:r>
              <a:rPr kumimoji="0" lang="en-US" sz="2400" dirty="0" smtClean="0"/>
              <a:t>S</a:t>
            </a:r>
            <a:r>
              <a:rPr kumimoji="0" lang="en-US" sz="2400" baseline="-25000" dirty="0" smtClean="0"/>
              <a:t>1</a:t>
            </a:r>
            <a:r>
              <a:rPr kumimoji="0" lang="en-US" sz="2400" dirty="0" smtClean="0"/>
              <a:t>: a(</a:t>
            </a:r>
            <a:r>
              <a:rPr kumimoji="0" lang="en-US" sz="2400" dirty="0" err="1" smtClean="0"/>
              <a:t>i</a:t>
            </a:r>
            <a:r>
              <a:rPr kumimoji="0" lang="en-US" sz="2400" dirty="0" smtClean="0"/>
              <a:t> + 1)</a:t>
            </a:r>
            <a:r>
              <a:rPr kumimoji="0" lang="ru-RU" sz="2400" dirty="0" smtClean="0"/>
              <a:t> </a:t>
            </a:r>
            <a:r>
              <a:rPr kumimoji="0" lang="en-US" sz="2400" dirty="0" smtClean="0"/>
              <a:t>= d(</a:t>
            </a:r>
            <a:r>
              <a:rPr kumimoji="0" lang="en-US" sz="2400" dirty="0" err="1" smtClean="0"/>
              <a:t>i</a:t>
            </a:r>
            <a:r>
              <a:rPr kumimoji="0" lang="en-US" sz="2400" dirty="0" smtClean="0"/>
              <a:t>)</a:t>
            </a:r>
            <a:r>
              <a:rPr kumimoji="0" lang="ru-RU" sz="2400" dirty="0" smtClean="0"/>
              <a:t> </a:t>
            </a:r>
            <a:r>
              <a:rPr kumimoji="0" lang="en-US" sz="2400" dirty="0" smtClean="0"/>
              <a:t>+</a:t>
            </a:r>
            <a:r>
              <a:rPr kumimoji="0" lang="ru-RU" sz="2400" dirty="0" smtClean="0"/>
              <a:t> </a:t>
            </a:r>
            <a:r>
              <a:rPr kumimoji="0" lang="en-US" sz="2400" dirty="0" smtClean="0"/>
              <a:t>5 * </a:t>
            </a:r>
            <a:r>
              <a:rPr kumimoji="0" lang="en-US" sz="2400" dirty="0" err="1" smtClean="0"/>
              <a:t>i</a:t>
            </a:r>
            <a:endParaRPr kumimoji="0" lang="en-US" sz="2400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400" dirty="0" smtClean="0"/>
              <a:t>	</a:t>
            </a:r>
            <a:r>
              <a:rPr kumimoji="0" lang="en-US" sz="2400" dirty="0" smtClean="0"/>
              <a:t>S</a:t>
            </a:r>
            <a:r>
              <a:rPr kumimoji="0" lang="en-US" sz="2400" baseline="-25000" dirty="0" smtClean="0"/>
              <a:t>2</a:t>
            </a:r>
            <a:r>
              <a:rPr kumimoji="0" lang="en-US" sz="2400" dirty="0" smtClean="0"/>
              <a:t>: c(</a:t>
            </a:r>
            <a:r>
              <a:rPr kumimoji="0" lang="en-US" sz="2400" dirty="0" err="1" smtClean="0"/>
              <a:t>i</a:t>
            </a:r>
            <a:r>
              <a:rPr kumimoji="0" lang="en-US" sz="2400" dirty="0" smtClean="0"/>
              <a:t>)</a:t>
            </a:r>
            <a:r>
              <a:rPr kumimoji="0" lang="ru-RU" sz="2400" dirty="0" smtClean="0"/>
              <a:t> </a:t>
            </a:r>
            <a:r>
              <a:rPr kumimoji="0" lang="en-US" sz="2400" dirty="0" smtClean="0"/>
              <a:t>= a(</a:t>
            </a:r>
            <a:r>
              <a:rPr kumimoji="0" lang="en-US" sz="2400" dirty="0" err="1" smtClean="0"/>
              <a:t>i</a:t>
            </a:r>
            <a:r>
              <a:rPr kumimoji="0" lang="ru-RU" sz="2400" dirty="0" smtClean="0"/>
              <a:t> </a:t>
            </a:r>
            <a:r>
              <a:rPr kumimoji="0" lang="en-US" sz="2400" dirty="0" smtClean="0"/>
              <a:t>+</a:t>
            </a:r>
            <a:r>
              <a:rPr kumimoji="0" lang="ru-RU" sz="2400" dirty="0" smtClean="0"/>
              <a:t> </a:t>
            </a:r>
            <a:r>
              <a:rPr kumimoji="0" lang="en-US" sz="2400" dirty="0" smtClean="0"/>
              <a:t>1) * 2 + a(</a:t>
            </a:r>
            <a:r>
              <a:rPr kumimoji="0" lang="en-US" sz="2400" dirty="0" err="1" smtClean="0"/>
              <a:t>i</a:t>
            </a:r>
            <a:r>
              <a:rPr kumimoji="0" lang="en-US" sz="2400" dirty="0" smtClean="0"/>
              <a:t>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400" dirty="0" smtClean="0"/>
              <a:t>end do</a:t>
            </a:r>
            <a:endParaRPr kumimoji="0" lang="en-US" sz="1800" dirty="0"/>
          </a:p>
        </p:txBody>
      </p:sp>
      <p:sp>
        <p:nvSpPr>
          <p:cNvPr id="15367" name="Rectangle 2"/>
          <p:cNvSpPr txBox="1">
            <a:spLocks noRot="1" noChangeArrowheads="1"/>
          </p:cNvSpPr>
          <p:nvPr/>
        </p:nvSpPr>
        <p:spPr bwMode="auto">
          <a:xfrm>
            <a:off x="80963" y="106363"/>
            <a:ext cx="8928100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kumimoji="0" lang="ru-RU" sz="3600" b="1" dirty="0">
                <a:solidFill>
                  <a:srgbClr val="003794"/>
                </a:solidFill>
              </a:rPr>
              <a:t>Эквивалентные преобразования</a:t>
            </a:r>
            <a:endParaRPr kumimoji="0" lang="ru-RU" sz="3600" b="1" dirty="0">
              <a:solidFill>
                <a:schemeClr val="folHlink"/>
              </a:solidFill>
            </a:endParaRPr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МФТИ-2016</a:t>
            </a:r>
            <a:endParaRPr lang="ru-RU" dirty="0"/>
          </a:p>
        </p:txBody>
      </p:sp>
      <p:sp>
        <p:nvSpPr>
          <p:cNvPr id="42" name="Text Box 15"/>
          <p:cNvSpPr txBox="1">
            <a:spLocks noChangeArrowheads="1"/>
          </p:cNvSpPr>
          <p:nvPr/>
        </p:nvSpPr>
        <p:spPr bwMode="auto">
          <a:xfrm>
            <a:off x="935038" y="4184650"/>
            <a:ext cx="5413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sz="1800" dirty="0"/>
              <a:t>S</a:t>
            </a:r>
            <a:r>
              <a:rPr kumimoji="0" lang="en-US" sz="1800" baseline="-25000" dirty="0"/>
              <a:t>1</a:t>
            </a:r>
            <a:endParaRPr kumimoji="0" lang="ru-RU" sz="1800" baseline="-25000" dirty="0"/>
          </a:p>
        </p:txBody>
      </p:sp>
      <p:sp>
        <p:nvSpPr>
          <p:cNvPr id="43" name="Text Box 16"/>
          <p:cNvSpPr txBox="1">
            <a:spLocks noChangeArrowheads="1"/>
          </p:cNvSpPr>
          <p:nvPr/>
        </p:nvSpPr>
        <p:spPr bwMode="auto">
          <a:xfrm>
            <a:off x="971550" y="5048250"/>
            <a:ext cx="5413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sz="1800" dirty="0"/>
              <a:t>S</a:t>
            </a:r>
            <a:r>
              <a:rPr kumimoji="0" lang="en-US" sz="1800" baseline="-25000" dirty="0"/>
              <a:t>2</a:t>
            </a:r>
            <a:endParaRPr kumimoji="0" lang="ru-RU" sz="1800" baseline="-25000" dirty="0"/>
          </a:p>
        </p:txBody>
      </p:sp>
      <p:sp>
        <p:nvSpPr>
          <p:cNvPr id="57" name="Rectangle 4"/>
          <p:cNvSpPr>
            <a:spLocks noChangeArrowheads="1"/>
          </p:cNvSpPr>
          <p:nvPr/>
        </p:nvSpPr>
        <p:spPr bwMode="auto">
          <a:xfrm>
            <a:off x="2376488" y="4111625"/>
            <a:ext cx="684212" cy="504825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kumimoji="0" lang="ru-RU" sz="1800">
              <a:latin typeface="Calibri" pitchFamily="34" charset="0"/>
            </a:endParaRPr>
          </a:p>
        </p:txBody>
      </p:sp>
      <p:sp>
        <p:nvSpPr>
          <p:cNvPr id="58" name="Rectangle 5"/>
          <p:cNvSpPr>
            <a:spLocks noChangeArrowheads="1"/>
          </p:cNvSpPr>
          <p:nvPr/>
        </p:nvSpPr>
        <p:spPr bwMode="auto">
          <a:xfrm>
            <a:off x="3060700" y="4111625"/>
            <a:ext cx="684213" cy="504825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kumimoji="0" lang="ru-RU" sz="1800">
              <a:latin typeface="Calibri" pitchFamily="34" charset="0"/>
            </a:endParaRPr>
          </a:p>
        </p:txBody>
      </p:sp>
      <p:sp>
        <p:nvSpPr>
          <p:cNvPr id="59" name="Rectangle 6"/>
          <p:cNvSpPr>
            <a:spLocks noChangeArrowheads="1"/>
          </p:cNvSpPr>
          <p:nvPr/>
        </p:nvSpPr>
        <p:spPr bwMode="auto">
          <a:xfrm>
            <a:off x="3743325" y="4111625"/>
            <a:ext cx="684213" cy="504825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kumimoji="0" lang="ru-RU" sz="1800">
              <a:latin typeface="Calibri" pitchFamily="34" charset="0"/>
            </a:endParaRPr>
          </a:p>
        </p:txBody>
      </p:sp>
      <p:sp>
        <p:nvSpPr>
          <p:cNvPr id="60" name="Rectangle 7"/>
          <p:cNvSpPr>
            <a:spLocks noChangeArrowheads="1"/>
          </p:cNvSpPr>
          <p:nvPr/>
        </p:nvSpPr>
        <p:spPr bwMode="auto">
          <a:xfrm>
            <a:off x="4427538" y="4111625"/>
            <a:ext cx="684212" cy="504825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kumimoji="0" lang="ru-RU" sz="1800">
              <a:latin typeface="Calibri" pitchFamily="34" charset="0"/>
            </a:endParaRPr>
          </a:p>
        </p:txBody>
      </p:sp>
      <p:sp>
        <p:nvSpPr>
          <p:cNvPr id="61" name="Rectangle 8"/>
          <p:cNvSpPr>
            <a:spLocks noChangeArrowheads="1"/>
          </p:cNvSpPr>
          <p:nvPr/>
        </p:nvSpPr>
        <p:spPr bwMode="auto">
          <a:xfrm>
            <a:off x="5111750" y="4111625"/>
            <a:ext cx="684213" cy="504825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kumimoji="0" lang="ru-RU" sz="1800">
              <a:latin typeface="Calibri" pitchFamily="34" charset="0"/>
            </a:endParaRPr>
          </a:p>
        </p:txBody>
      </p:sp>
      <p:sp>
        <p:nvSpPr>
          <p:cNvPr id="62" name="Rectangle 9"/>
          <p:cNvSpPr>
            <a:spLocks noChangeArrowheads="1"/>
          </p:cNvSpPr>
          <p:nvPr/>
        </p:nvSpPr>
        <p:spPr bwMode="auto">
          <a:xfrm>
            <a:off x="1692275" y="4975225"/>
            <a:ext cx="684213" cy="504825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kumimoji="0" lang="ru-RU" sz="1800">
              <a:latin typeface="Calibri" pitchFamily="34" charset="0"/>
            </a:endParaRPr>
          </a:p>
        </p:txBody>
      </p:sp>
      <p:sp>
        <p:nvSpPr>
          <p:cNvPr id="63" name="Rectangle 10"/>
          <p:cNvSpPr>
            <a:spLocks noChangeArrowheads="1"/>
          </p:cNvSpPr>
          <p:nvPr/>
        </p:nvSpPr>
        <p:spPr bwMode="auto">
          <a:xfrm>
            <a:off x="2376488" y="4975225"/>
            <a:ext cx="684212" cy="504825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kumimoji="0" lang="ru-RU" sz="1800">
              <a:latin typeface="Calibri" pitchFamily="34" charset="0"/>
            </a:endParaRPr>
          </a:p>
        </p:txBody>
      </p:sp>
      <p:sp>
        <p:nvSpPr>
          <p:cNvPr id="64" name="Rectangle 11"/>
          <p:cNvSpPr>
            <a:spLocks noChangeArrowheads="1"/>
          </p:cNvSpPr>
          <p:nvPr/>
        </p:nvSpPr>
        <p:spPr bwMode="auto">
          <a:xfrm>
            <a:off x="3059113" y="4975225"/>
            <a:ext cx="684212" cy="504825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kumimoji="0" lang="ru-RU" sz="1800">
              <a:latin typeface="Calibri" pitchFamily="34" charset="0"/>
            </a:endParaRPr>
          </a:p>
        </p:txBody>
      </p:sp>
      <p:sp>
        <p:nvSpPr>
          <p:cNvPr id="65" name="Rectangle 12"/>
          <p:cNvSpPr>
            <a:spLocks noChangeArrowheads="1"/>
          </p:cNvSpPr>
          <p:nvPr/>
        </p:nvSpPr>
        <p:spPr bwMode="auto">
          <a:xfrm>
            <a:off x="3743325" y="4975225"/>
            <a:ext cx="684213" cy="504825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kumimoji="0" lang="ru-RU" sz="1800">
              <a:latin typeface="Calibri" pitchFamily="34" charset="0"/>
            </a:endParaRPr>
          </a:p>
        </p:txBody>
      </p:sp>
      <p:sp>
        <p:nvSpPr>
          <p:cNvPr id="66" name="Rectangle 13"/>
          <p:cNvSpPr>
            <a:spLocks noChangeArrowheads="1"/>
          </p:cNvSpPr>
          <p:nvPr/>
        </p:nvSpPr>
        <p:spPr bwMode="auto">
          <a:xfrm>
            <a:off x="4427538" y="4975225"/>
            <a:ext cx="684212" cy="504825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kumimoji="0" lang="ru-RU" sz="1800">
              <a:latin typeface="Calibri" pitchFamily="34" charset="0"/>
            </a:endParaRPr>
          </a:p>
        </p:txBody>
      </p:sp>
      <p:sp>
        <p:nvSpPr>
          <p:cNvPr id="67" name="Text Box 16"/>
          <p:cNvSpPr txBox="1">
            <a:spLocks noChangeArrowheads="1"/>
          </p:cNvSpPr>
          <p:nvPr/>
        </p:nvSpPr>
        <p:spPr bwMode="auto">
          <a:xfrm>
            <a:off x="1871663" y="3716338"/>
            <a:ext cx="431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sz="1800"/>
              <a:t>1</a:t>
            </a:r>
            <a:endParaRPr kumimoji="0" lang="ru-RU" sz="1800"/>
          </a:p>
        </p:txBody>
      </p:sp>
      <p:sp>
        <p:nvSpPr>
          <p:cNvPr id="68" name="Text Box 17"/>
          <p:cNvSpPr txBox="1">
            <a:spLocks noChangeArrowheads="1"/>
          </p:cNvSpPr>
          <p:nvPr/>
        </p:nvSpPr>
        <p:spPr bwMode="auto">
          <a:xfrm>
            <a:off x="2484438" y="3716338"/>
            <a:ext cx="431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sz="1800"/>
              <a:t>2</a:t>
            </a:r>
            <a:endParaRPr kumimoji="0" lang="ru-RU" sz="1800"/>
          </a:p>
        </p:txBody>
      </p:sp>
      <p:sp>
        <p:nvSpPr>
          <p:cNvPr id="69" name="Text Box 18"/>
          <p:cNvSpPr txBox="1">
            <a:spLocks noChangeArrowheads="1"/>
          </p:cNvSpPr>
          <p:nvPr/>
        </p:nvSpPr>
        <p:spPr bwMode="auto">
          <a:xfrm>
            <a:off x="3168650" y="3716338"/>
            <a:ext cx="431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sz="1800"/>
              <a:t>3</a:t>
            </a:r>
            <a:endParaRPr kumimoji="0" lang="ru-RU" sz="1800"/>
          </a:p>
        </p:txBody>
      </p:sp>
      <p:sp>
        <p:nvSpPr>
          <p:cNvPr id="70" name="Text Box 19"/>
          <p:cNvSpPr txBox="1">
            <a:spLocks noChangeArrowheads="1"/>
          </p:cNvSpPr>
          <p:nvPr/>
        </p:nvSpPr>
        <p:spPr bwMode="auto">
          <a:xfrm>
            <a:off x="3887788" y="3716338"/>
            <a:ext cx="431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sz="1800"/>
              <a:t>4</a:t>
            </a:r>
            <a:endParaRPr kumimoji="0" lang="ru-RU" sz="1800"/>
          </a:p>
        </p:txBody>
      </p:sp>
      <p:sp>
        <p:nvSpPr>
          <p:cNvPr id="71" name="Text Box 20"/>
          <p:cNvSpPr txBox="1">
            <a:spLocks noChangeArrowheads="1"/>
          </p:cNvSpPr>
          <p:nvPr/>
        </p:nvSpPr>
        <p:spPr bwMode="auto">
          <a:xfrm>
            <a:off x="4572000" y="3716338"/>
            <a:ext cx="431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sz="1800"/>
              <a:t>5</a:t>
            </a:r>
            <a:endParaRPr kumimoji="0" lang="ru-RU" sz="1800"/>
          </a:p>
        </p:txBody>
      </p:sp>
      <p:cxnSp>
        <p:nvCxnSpPr>
          <p:cNvPr id="72" name="AutoShape 21"/>
          <p:cNvCxnSpPr>
            <a:cxnSpLocks noChangeShapeType="1"/>
            <a:stCxn id="57" idx="2"/>
            <a:endCxn id="63" idx="0"/>
          </p:cNvCxnSpPr>
          <p:nvPr/>
        </p:nvCxnSpPr>
        <p:spPr bwMode="auto">
          <a:xfrm>
            <a:off x="2719388" y="4629150"/>
            <a:ext cx="0" cy="3333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73" name="AutoShape 22"/>
          <p:cNvCxnSpPr>
            <a:cxnSpLocks noChangeShapeType="1"/>
            <a:stCxn id="58" idx="2"/>
            <a:endCxn id="64" idx="0"/>
          </p:cNvCxnSpPr>
          <p:nvPr/>
        </p:nvCxnSpPr>
        <p:spPr bwMode="auto">
          <a:xfrm flipH="1">
            <a:off x="3402013" y="4629150"/>
            <a:ext cx="1587" cy="3333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74" name="AutoShape 23"/>
          <p:cNvCxnSpPr>
            <a:cxnSpLocks noChangeShapeType="1"/>
            <a:stCxn id="59" idx="2"/>
            <a:endCxn id="65" idx="0"/>
          </p:cNvCxnSpPr>
          <p:nvPr/>
        </p:nvCxnSpPr>
        <p:spPr bwMode="auto">
          <a:xfrm>
            <a:off x="4086225" y="4629150"/>
            <a:ext cx="0" cy="3333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75" name="AutoShape 24"/>
          <p:cNvCxnSpPr>
            <a:cxnSpLocks noChangeShapeType="1"/>
            <a:stCxn id="60" idx="2"/>
            <a:endCxn id="66" idx="0"/>
          </p:cNvCxnSpPr>
          <p:nvPr/>
        </p:nvCxnSpPr>
        <p:spPr bwMode="auto">
          <a:xfrm>
            <a:off x="4770438" y="4629150"/>
            <a:ext cx="0" cy="3333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76" name="AutoShape 25"/>
          <p:cNvCxnSpPr>
            <a:cxnSpLocks noChangeShapeType="1"/>
            <a:stCxn id="57" idx="2"/>
            <a:endCxn id="62" idx="0"/>
          </p:cNvCxnSpPr>
          <p:nvPr/>
        </p:nvCxnSpPr>
        <p:spPr bwMode="auto">
          <a:xfrm flipH="1">
            <a:off x="2035175" y="4629150"/>
            <a:ext cx="684213" cy="3333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77" name="AutoShape 26"/>
          <p:cNvCxnSpPr>
            <a:cxnSpLocks noChangeShapeType="1"/>
            <a:stCxn id="58" idx="2"/>
            <a:endCxn id="63" idx="0"/>
          </p:cNvCxnSpPr>
          <p:nvPr/>
        </p:nvCxnSpPr>
        <p:spPr bwMode="auto">
          <a:xfrm flipH="1">
            <a:off x="2719388" y="4629150"/>
            <a:ext cx="684212" cy="3333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78" name="AutoShape 27"/>
          <p:cNvCxnSpPr>
            <a:cxnSpLocks noChangeShapeType="1"/>
            <a:stCxn id="59" idx="2"/>
            <a:endCxn id="64" idx="0"/>
          </p:cNvCxnSpPr>
          <p:nvPr/>
        </p:nvCxnSpPr>
        <p:spPr bwMode="auto">
          <a:xfrm flipH="1">
            <a:off x="3402013" y="4629150"/>
            <a:ext cx="684212" cy="3333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79" name="AutoShape 28"/>
          <p:cNvCxnSpPr>
            <a:cxnSpLocks noChangeShapeType="1"/>
            <a:stCxn id="60" idx="2"/>
            <a:endCxn id="65" idx="0"/>
          </p:cNvCxnSpPr>
          <p:nvPr/>
        </p:nvCxnSpPr>
        <p:spPr bwMode="auto">
          <a:xfrm flipH="1">
            <a:off x="4086225" y="4629150"/>
            <a:ext cx="684213" cy="3333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80" name="Rechteck 36"/>
          <p:cNvSpPr>
            <a:spLocks noChangeArrowheads="1"/>
          </p:cNvSpPr>
          <p:nvPr/>
        </p:nvSpPr>
        <p:spPr bwMode="gray">
          <a:xfrm>
            <a:off x="323850" y="944563"/>
            <a:ext cx="8496300" cy="503237"/>
          </a:xfrm>
          <a:prstGeom prst="rect">
            <a:avLst/>
          </a:prstGeom>
          <a:gradFill rotWithShape="0">
            <a:gsLst>
              <a:gs pos="0">
                <a:srgbClr val="B9CDE5"/>
              </a:gs>
              <a:gs pos="100000">
                <a:srgbClr val="95B3D7"/>
              </a:gs>
            </a:gsLst>
            <a:lin ang="5400000" scaled="1"/>
          </a:gradFill>
          <a:ln w="12700">
            <a:solidFill>
              <a:srgbClr val="C0C0C0"/>
            </a:solidFill>
            <a:miter lim="800000"/>
            <a:headEnd/>
            <a:tailEnd/>
          </a:ln>
          <a:effectLst>
            <a:outerShdw dist="38100" dir="2700000" algn="tl" rotWithShape="0">
              <a:srgbClr val="808080">
                <a:alpha val="39999"/>
              </a:srgbClr>
            </a:outerShdw>
          </a:effectLst>
        </p:spPr>
        <p:txBody>
          <a:bodyPr lIns="216000" tIns="36000" rIns="216000" bIns="36000" anchor="ctr"/>
          <a:lstStyle/>
          <a:p>
            <a:pPr algn="ctr">
              <a:spcAft>
                <a:spcPct val="20000"/>
              </a:spcAft>
            </a:pPr>
            <a:r>
              <a:rPr kumimoji="0" lang="ru-RU" sz="32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Выравнивание цикла (</a:t>
            </a:r>
            <a:r>
              <a:rPr kumimoji="0" lang="en-US" sz="3200" b="1" noProof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loop alignment</a:t>
            </a:r>
            <a:r>
              <a:rPr kumimoji="0" lang="ru-RU" sz="32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)</a:t>
            </a:r>
            <a:endParaRPr kumimoji="0" lang="ru-RU" sz="3200" b="1" noProof="1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оугольник 20"/>
          <p:cNvSpPr/>
          <p:nvPr/>
        </p:nvSpPr>
        <p:spPr>
          <a:xfrm>
            <a:off x="261976" y="1985895"/>
            <a:ext cx="8580438" cy="2677656"/>
          </a:xfrm>
          <a:prstGeom prst="rect">
            <a:avLst/>
          </a:prstGeom>
          <a:gradFill>
            <a:gsLst>
              <a:gs pos="0">
                <a:schemeClr val="bg1">
                  <a:alpha val="0"/>
                </a:schemeClr>
              </a:gs>
              <a:gs pos="100000">
                <a:srgbClr val="D9D9D9"/>
              </a:gs>
            </a:gsLst>
            <a:lin ang="5400000" scaled="1"/>
          </a:gradFill>
          <a:ln w="12700">
            <a:solidFill>
              <a:srgbClr val="C0C0C0"/>
            </a:solidFill>
          </a:ln>
          <a:effectLst>
            <a:outerShdw dist="50800" dir="2700000" algn="ctr" rotWithShape="0">
              <a:srgbClr val="808080">
                <a:alpha val="40000"/>
              </a:srgbClr>
            </a:outerShdw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400" dirty="0" smtClean="0"/>
              <a:t>do </a:t>
            </a:r>
            <a:r>
              <a:rPr kumimoji="0" lang="en-US" sz="2400" dirty="0" err="1" smtClean="0"/>
              <a:t>i</a:t>
            </a:r>
            <a:r>
              <a:rPr kumimoji="0" lang="en-US" sz="2400" dirty="0" smtClean="0"/>
              <a:t>=</a:t>
            </a:r>
            <a:r>
              <a:rPr kumimoji="0" lang="ru-RU" sz="2400" dirty="0" smtClean="0"/>
              <a:t>1</a:t>
            </a:r>
            <a:r>
              <a:rPr kumimoji="0" lang="en-US" sz="2400" dirty="0" smtClean="0"/>
              <a:t>,n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400" dirty="0" smtClean="0"/>
              <a:t>	</a:t>
            </a:r>
            <a:r>
              <a:rPr kumimoji="0" lang="en-US" sz="2400" dirty="0" smtClean="0"/>
              <a:t>S</a:t>
            </a:r>
            <a:r>
              <a:rPr kumimoji="0" lang="en-US" sz="2400" baseline="-25000" dirty="0" smtClean="0"/>
              <a:t>1</a:t>
            </a:r>
            <a:r>
              <a:rPr kumimoji="0" lang="en-US" sz="2400" dirty="0" smtClean="0"/>
              <a:t>: a(</a:t>
            </a:r>
            <a:r>
              <a:rPr kumimoji="0" lang="en-US" sz="2400" dirty="0" err="1" smtClean="0"/>
              <a:t>i</a:t>
            </a:r>
            <a:r>
              <a:rPr kumimoji="0" lang="en-US" sz="2400" dirty="0" smtClean="0"/>
              <a:t> + 1)</a:t>
            </a:r>
            <a:r>
              <a:rPr kumimoji="0" lang="ru-RU" sz="2400" dirty="0" smtClean="0"/>
              <a:t> </a:t>
            </a:r>
            <a:r>
              <a:rPr kumimoji="0" lang="en-US" sz="2400" dirty="0" smtClean="0"/>
              <a:t>= d(</a:t>
            </a:r>
            <a:r>
              <a:rPr kumimoji="0" lang="en-US" sz="2400" dirty="0" err="1" smtClean="0"/>
              <a:t>i</a:t>
            </a:r>
            <a:r>
              <a:rPr kumimoji="0" lang="en-US" sz="2400" dirty="0" smtClean="0"/>
              <a:t>)</a:t>
            </a:r>
            <a:r>
              <a:rPr kumimoji="0" lang="ru-RU" sz="2400" dirty="0" smtClean="0"/>
              <a:t> </a:t>
            </a:r>
            <a:r>
              <a:rPr kumimoji="0" lang="en-US" sz="2400" dirty="0" smtClean="0"/>
              <a:t>+</a:t>
            </a:r>
            <a:r>
              <a:rPr kumimoji="0" lang="ru-RU" sz="2400" dirty="0" smtClean="0"/>
              <a:t> </a:t>
            </a:r>
            <a:r>
              <a:rPr kumimoji="0" lang="en-US" sz="2400" dirty="0" smtClean="0"/>
              <a:t>5 * </a:t>
            </a:r>
            <a:r>
              <a:rPr kumimoji="0" lang="en-US" sz="2400" dirty="0" err="1" smtClean="0"/>
              <a:t>i</a:t>
            </a:r>
            <a:endParaRPr kumimoji="0" lang="en-US" sz="2400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400" dirty="0" smtClean="0"/>
              <a:t>	</a:t>
            </a:r>
            <a:r>
              <a:rPr kumimoji="0" lang="en-US" sz="2400" dirty="0" smtClean="0"/>
              <a:t>S</a:t>
            </a:r>
            <a:r>
              <a:rPr kumimoji="0" lang="en-US" sz="2400" baseline="-25000" dirty="0" smtClean="0"/>
              <a:t>2</a:t>
            </a:r>
            <a:r>
              <a:rPr kumimoji="0" lang="en-US" sz="2400" dirty="0" smtClean="0"/>
              <a:t>: c(</a:t>
            </a:r>
            <a:r>
              <a:rPr kumimoji="0" lang="en-US" sz="2400" dirty="0" err="1" smtClean="0"/>
              <a:t>i</a:t>
            </a:r>
            <a:r>
              <a:rPr kumimoji="0" lang="en-US" sz="2400" dirty="0" smtClean="0"/>
              <a:t>)</a:t>
            </a:r>
            <a:r>
              <a:rPr kumimoji="0" lang="ru-RU" sz="2400" dirty="0" smtClean="0"/>
              <a:t> </a:t>
            </a:r>
            <a:r>
              <a:rPr kumimoji="0" lang="en-US" sz="2400" dirty="0" smtClean="0"/>
              <a:t>= a(</a:t>
            </a:r>
            <a:r>
              <a:rPr kumimoji="0" lang="en-US" sz="2400" dirty="0" err="1" smtClean="0"/>
              <a:t>i</a:t>
            </a:r>
            <a:r>
              <a:rPr kumimoji="0" lang="ru-RU" sz="2400" dirty="0" smtClean="0"/>
              <a:t> </a:t>
            </a:r>
            <a:r>
              <a:rPr kumimoji="0" lang="en-US" sz="2400" dirty="0" smtClean="0"/>
              <a:t>+</a:t>
            </a:r>
            <a:r>
              <a:rPr kumimoji="0" lang="ru-RU" sz="2400" dirty="0" smtClean="0"/>
              <a:t> </a:t>
            </a:r>
            <a:r>
              <a:rPr kumimoji="0" lang="en-US" sz="2400" dirty="0" smtClean="0"/>
              <a:t>1) * 2 + a(</a:t>
            </a:r>
            <a:r>
              <a:rPr kumimoji="0" lang="en-US" sz="2400" dirty="0" err="1" smtClean="0"/>
              <a:t>i</a:t>
            </a:r>
            <a:r>
              <a:rPr kumimoji="0" lang="en-US" sz="2400" dirty="0" smtClean="0"/>
              <a:t>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400" dirty="0" smtClean="0"/>
              <a:t>end do</a:t>
            </a:r>
            <a:endParaRPr kumimoji="0" lang="ru-RU" sz="2400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ru-RU" sz="2400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400" dirty="0" smtClean="0"/>
              <a:t>Мы не можем применить выравнивание циклов для этого примера</a:t>
            </a:r>
            <a:r>
              <a:rPr kumimoji="0" lang="en-US" sz="2400" dirty="0" smtClean="0"/>
              <a:t>. </a:t>
            </a:r>
            <a:endParaRPr kumimoji="0" lang="en-US" sz="24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5367" name="Rectangle 2"/>
          <p:cNvSpPr txBox="1">
            <a:spLocks noRot="1" noChangeArrowheads="1"/>
          </p:cNvSpPr>
          <p:nvPr/>
        </p:nvSpPr>
        <p:spPr bwMode="auto">
          <a:xfrm>
            <a:off x="80963" y="106363"/>
            <a:ext cx="8928100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kumimoji="0" lang="ru-RU" sz="3600" b="1" dirty="0">
                <a:solidFill>
                  <a:srgbClr val="003794"/>
                </a:solidFill>
              </a:rPr>
              <a:t>Эквивалентные преобразования</a:t>
            </a:r>
            <a:endParaRPr kumimoji="0" lang="ru-RU" sz="3600" b="1" dirty="0">
              <a:solidFill>
                <a:schemeClr val="folHlink"/>
              </a:solidFill>
            </a:endParaRPr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МФТИ-2016</a:t>
            </a:r>
            <a:endParaRPr lang="ru-RU" dirty="0"/>
          </a:p>
        </p:txBody>
      </p:sp>
      <p:sp>
        <p:nvSpPr>
          <p:cNvPr id="33" name="Rechteck 36"/>
          <p:cNvSpPr>
            <a:spLocks noChangeArrowheads="1"/>
          </p:cNvSpPr>
          <p:nvPr/>
        </p:nvSpPr>
        <p:spPr bwMode="gray">
          <a:xfrm>
            <a:off x="323850" y="944563"/>
            <a:ext cx="8496300" cy="503237"/>
          </a:xfrm>
          <a:prstGeom prst="rect">
            <a:avLst/>
          </a:prstGeom>
          <a:gradFill rotWithShape="0">
            <a:gsLst>
              <a:gs pos="0">
                <a:srgbClr val="B9CDE5"/>
              </a:gs>
              <a:gs pos="100000">
                <a:srgbClr val="95B3D7"/>
              </a:gs>
            </a:gsLst>
            <a:lin ang="5400000" scaled="1"/>
          </a:gradFill>
          <a:ln w="12700">
            <a:solidFill>
              <a:srgbClr val="C0C0C0"/>
            </a:solidFill>
            <a:miter lim="800000"/>
            <a:headEnd/>
            <a:tailEnd/>
          </a:ln>
          <a:effectLst>
            <a:outerShdw dist="38100" dir="2700000" algn="tl" rotWithShape="0">
              <a:srgbClr val="808080">
                <a:alpha val="39999"/>
              </a:srgbClr>
            </a:outerShdw>
          </a:effectLst>
        </p:spPr>
        <p:txBody>
          <a:bodyPr lIns="216000" tIns="36000" rIns="216000" bIns="36000" anchor="ctr"/>
          <a:lstStyle/>
          <a:p>
            <a:pPr algn="ctr">
              <a:spcAft>
                <a:spcPct val="20000"/>
              </a:spcAft>
            </a:pPr>
            <a:r>
              <a:rPr kumimoji="0" lang="ru-RU" sz="32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Выравнивание цикла (</a:t>
            </a:r>
            <a:r>
              <a:rPr kumimoji="0" lang="en-US" sz="3200" b="1" noProof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loop alignment</a:t>
            </a:r>
            <a:r>
              <a:rPr kumimoji="0" lang="ru-RU" sz="32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)</a:t>
            </a:r>
            <a:endParaRPr kumimoji="0" lang="ru-RU" sz="3200" b="1" noProof="1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84290" y="1707120"/>
            <a:ext cx="8580437" cy="4493538"/>
          </a:xfrm>
          <a:prstGeom prst="rect">
            <a:avLst/>
          </a:prstGeom>
          <a:gradFill>
            <a:gsLst>
              <a:gs pos="0">
                <a:schemeClr val="bg1">
                  <a:alpha val="0"/>
                </a:schemeClr>
              </a:gs>
              <a:gs pos="100000">
                <a:srgbClr val="D9D9D9"/>
              </a:gs>
            </a:gsLst>
            <a:lin ang="5400000" scaled="1"/>
          </a:gradFill>
          <a:ln w="12700">
            <a:solidFill>
              <a:srgbClr val="C0C0C0"/>
            </a:solidFill>
          </a:ln>
          <a:effectLst>
            <a:outerShdw dist="50800" dir="2700000" algn="ctr" rotWithShape="0">
              <a:srgbClr val="808080">
                <a:alpha val="40000"/>
              </a:srgbClr>
            </a:outerShdw>
          </a:effectLst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ru-RU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261976" y="1707120"/>
            <a:ext cx="8580438" cy="4366324"/>
          </a:xfrm>
          <a:prstGeom prst="rect">
            <a:avLst/>
          </a:prstGeom>
          <a:noFill/>
          <a:ln w="12700">
            <a:noFill/>
          </a:ln>
          <a:effectLst>
            <a:outerShdw dist="50800" sx="1000" sy="1000" algn="ctr" rotWithShape="0">
              <a:schemeClr val="bg1"/>
            </a:outerShdw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400" dirty="0" smtClean="0"/>
              <a:t>do </a:t>
            </a:r>
            <a:r>
              <a:rPr kumimoji="0" lang="en-US" sz="2400" dirty="0" err="1" smtClean="0"/>
              <a:t>i</a:t>
            </a:r>
            <a:r>
              <a:rPr kumimoji="0" lang="en-US" sz="2400" dirty="0" smtClean="0"/>
              <a:t>=</a:t>
            </a:r>
            <a:r>
              <a:rPr kumimoji="0" lang="ru-RU" sz="2400" dirty="0" smtClean="0"/>
              <a:t>1</a:t>
            </a:r>
            <a:r>
              <a:rPr kumimoji="0" lang="en-US" sz="2400" dirty="0" smtClean="0"/>
              <a:t>,n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400" dirty="0" smtClean="0"/>
              <a:t>	</a:t>
            </a:r>
            <a:r>
              <a:rPr kumimoji="0" lang="en-US" sz="2400" dirty="0" smtClean="0"/>
              <a:t>S</a:t>
            </a:r>
            <a:r>
              <a:rPr kumimoji="0" lang="en-US" sz="2400" baseline="-25000" dirty="0" smtClean="0"/>
              <a:t>1</a:t>
            </a:r>
            <a:r>
              <a:rPr kumimoji="0" lang="en-US" sz="2400" dirty="0" smtClean="0"/>
              <a:t>: a(</a:t>
            </a:r>
            <a:r>
              <a:rPr kumimoji="0" lang="en-US" sz="2400" dirty="0" err="1" smtClean="0"/>
              <a:t>i</a:t>
            </a:r>
            <a:r>
              <a:rPr kumimoji="0" lang="en-US" sz="2400" dirty="0" smtClean="0"/>
              <a:t> + 1)</a:t>
            </a:r>
            <a:r>
              <a:rPr kumimoji="0" lang="ru-RU" sz="2400" dirty="0" smtClean="0"/>
              <a:t> </a:t>
            </a:r>
            <a:r>
              <a:rPr kumimoji="0" lang="en-US" sz="2400" dirty="0" smtClean="0"/>
              <a:t>= d(</a:t>
            </a:r>
            <a:r>
              <a:rPr kumimoji="0" lang="en-US" sz="2400" dirty="0" err="1" smtClean="0"/>
              <a:t>i</a:t>
            </a:r>
            <a:r>
              <a:rPr kumimoji="0" lang="en-US" sz="2400" dirty="0" smtClean="0"/>
              <a:t>)</a:t>
            </a:r>
            <a:r>
              <a:rPr kumimoji="0" lang="ru-RU" sz="2400" dirty="0" smtClean="0"/>
              <a:t> </a:t>
            </a:r>
            <a:r>
              <a:rPr kumimoji="0" lang="en-US" sz="2400" dirty="0" smtClean="0"/>
              <a:t>+</a:t>
            </a:r>
            <a:r>
              <a:rPr kumimoji="0" lang="ru-RU" sz="2400" dirty="0" smtClean="0"/>
              <a:t> </a:t>
            </a:r>
            <a:r>
              <a:rPr kumimoji="0" lang="en-US" sz="2400" dirty="0" smtClean="0"/>
              <a:t>5 * </a:t>
            </a:r>
            <a:r>
              <a:rPr kumimoji="0" lang="en-US" sz="2400" dirty="0" err="1" smtClean="0"/>
              <a:t>i</a:t>
            </a:r>
            <a:endParaRPr kumimoji="0" lang="en-US" sz="2400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400" dirty="0" smtClean="0"/>
              <a:t>	</a:t>
            </a:r>
            <a:r>
              <a:rPr kumimoji="0" lang="en-US" sz="2400" dirty="0" smtClean="0"/>
              <a:t>S</a:t>
            </a:r>
            <a:r>
              <a:rPr kumimoji="0" lang="en-US" sz="2400" baseline="-25000" dirty="0" smtClean="0"/>
              <a:t>2</a:t>
            </a:r>
            <a:r>
              <a:rPr kumimoji="0" lang="en-US" sz="2400" dirty="0" smtClean="0"/>
              <a:t>: c(</a:t>
            </a:r>
            <a:r>
              <a:rPr kumimoji="0" lang="en-US" sz="2400" dirty="0" err="1" smtClean="0"/>
              <a:t>i</a:t>
            </a:r>
            <a:r>
              <a:rPr kumimoji="0" lang="en-US" sz="2400" dirty="0" smtClean="0"/>
              <a:t>)</a:t>
            </a:r>
            <a:r>
              <a:rPr kumimoji="0" lang="ru-RU" sz="2400" dirty="0" smtClean="0"/>
              <a:t> </a:t>
            </a:r>
            <a:r>
              <a:rPr kumimoji="0" lang="en-US" sz="2400" dirty="0" smtClean="0"/>
              <a:t>= a(</a:t>
            </a:r>
            <a:r>
              <a:rPr kumimoji="0" lang="en-US" sz="2400" dirty="0" err="1" smtClean="0"/>
              <a:t>i</a:t>
            </a:r>
            <a:r>
              <a:rPr kumimoji="0" lang="ru-RU" sz="2400" dirty="0" smtClean="0"/>
              <a:t> </a:t>
            </a:r>
            <a:r>
              <a:rPr kumimoji="0" lang="en-US" sz="2400" dirty="0" smtClean="0"/>
              <a:t>+</a:t>
            </a:r>
            <a:r>
              <a:rPr kumimoji="0" lang="ru-RU" sz="2400" dirty="0" smtClean="0"/>
              <a:t> </a:t>
            </a:r>
            <a:r>
              <a:rPr kumimoji="0" lang="en-US" sz="2400" dirty="0" smtClean="0"/>
              <a:t>1) * 2 + a(</a:t>
            </a:r>
            <a:r>
              <a:rPr kumimoji="0" lang="en-US" sz="2400" dirty="0" err="1" smtClean="0"/>
              <a:t>i</a:t>
            </a:r>
            <a:r>
              <a:rPr kumimoji="0" lang="en-US" sz="2400" dirty="0" smtClean="0"/>
              <a:t>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400" dirty="0" smtClean="0"/>
              <a:t>end do</a:t>
            </a:r>
            <a:endParaRPr kumimoji="0" lang="ru-RU" sz="2400" dirty="0" smtClean="0"/>
          </a:p>
          <a:p>
            <a:pPr>
              <a:lnSpc>
                <a:spcPct val="80000"/>
              </a:lnSpc>
              <a:spcBef>
                <a:spcPts val="1200"/>
              </a:spcBef>
              <a:spcAft>
                <a:spcPts val="600"/>
              </a:spcAft>
            </a:pPr>
            <a:r>
              <a:rPr kumimoji="0" lang="ru-RU" sz="2400" dirty="0" smtClean="0"/>
              <a:t>После преобразования</a:t>
            </a:r>
            <a:r>
              <a:rPr kumimoji="0" lang="en-US" sz="2400" dirty="0" smtClean="0"/>
              <a:t>: </a:t>
            </a:r>
          </a:p>
          <a:p>
            <a:pPr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</a:pPr>
            <a:r>
              <a:rPr kumimoji="0" lang="en-US" sz="2400" dirty="0" smtClean="0"/>
              <a:t>do </a:t>
            </a:r>
            <a:r>
              <a:rPr kumimoji="0" lang="en-US" sz="2400" dirty="0" err="1" smtClean="0"/>
              <a:t>i</a:t>
            </a:r>
            <a:r>
              <a:rPr kumimoji="0" lang="en-US" sz="2400" dirty="0" smtClean="0"/>
              <a:t>=1,n</a:t>
            </a:r>
          </a:p>
          <a:p>
            <a:r>
              <a:rPr kumimoji="0" lang="en-US" sz="2400" dirty="0" smtClean="0"/>
              <a:t>	a(</a:t>
            </a:r>
            <a:r>
              <a:rPr kumimoji="0" lang="en-US" sz="2400" dirty="0" err="1" smtClean="0"/>
              <a:t>i</a:t>
            </a:r>
            <a:r>
              <a:rPr kumimoji="0" lang="en-US" sz="2400" dirty="0" smtClean="0"/>
              <a:t> + 1)= d(</a:t>
            </a:r>
            <a:r>
              <a:rPr kumimoji="0" lang="en-US" sz="2400" dirty="0" err="1" smtClean="0"/>
              <a:t>i</a:t>
            </a:r>
            <a:r>
              <a:rPr kumimoji="0" lang="en-US" sz="2400" dirty="0" smtClean="0"/>
              <a:t>) + 5 * </a:t>
            </a:r>
            <a:r>
              <a:rPr kumimoji="0" lang="en-US" sz="2400" dirty="0" err="1" smtClean="0"/>
              <a:t>i</a:t>
            </a:r>
            <a:endParaRPr kumimoji="0" lang="en-US" sz="2400" dirty="0" smtClean="0"/>
          </a:p>
          <a:p>
            <a:r>
              <a:rPr kumimoji="0" lang="en-US" sz="2400" dirty="0" smtClean="0"/>
              <a:t>	if (</a:t>
            </a:r>
            <a:r>
              <a:rPr kumimoji="0" lang="en-US" sz="2400" dirty="0" err="1" smtClean="0"/>
              <a:t>i</a:t>
            </a:r>
            <a:r>
              <a:rPr kumimoji="0" lang="en-US" sz="2400" dirty="0" smtClean="0"/>
              <a:t> == 1)</a:t>
            </a:r>
            <a:r>
              <a:rPr kumimoji="0" lang="ru-RU" sz="2400" dirty="0" smtClean="0"/>
              <a:t> </a:t>
            </a:r>
            <a:r>
              <a:rPr kumimoji="0" lang="en-US" sz="2400" dirty="0" err="1" smtClean="0"/>
              <a:t>tmp</a:t>
            </a:r>
            <a:r>
              <a:rPr kumimoji="0" lang="en-US" sz="2400" dirty="0" smtClean="0"/>
              <a:t>(</a:t>
            </a:r>
            <a:r>
              <a:rPr kumimoji="0" lang="en-US" sz="2400" dirty="0" err="1" smtClean="0"/>
              <a:t>i</a:t>
            </a:r>
            <a:r>
              <a:rPr kumimoji="0" lang="en-US" sz="2400" dirty="0" smtClean="0"/>
              <a:t>) = a(1)</a:t>
            </a:r>
          </a:p>
          <a:p>
            <a:r>
              <a:rPr kumimoji="0" lang="en-US" sz="2400" dirty="0" smtClean="0"/>
              <a:t>	else</a:t>
            </a:r>
            <a:r>
              <a:rPr kumimoji="0" lang="ru-RU" sz="2400" dirty="0" smtClean="0"/>
              <a:t> </a:t>
            </a:r>
            <a:r>
              <a:rPr kumimoji="0" lang="en-US" sz="2400" dirty="0" err="1" smtClean="0"/>
              <a:t>tmp</a:t>
            </a:r>
            <a:r>
              <a:rPr kumimoji="0" lang="en-US" sz="2400" dirty="0" smtClean="0"/>
              <a:t>(</a:t>
            </a:r>
            <a:r>
              <a:rPr kumimoji="0" lang="en-US" sz="2400" dirty="0" err="1" smtClean="0"/>
              <a:t>i</a:t>
            </a:r>
            <a:r>
              <a:rPr kumimoji="0" lang="en-US" sz="2400" dirty="0" smtClean="0"/>
              <a:t>) = d(</a:t>
            </a:r>
            <a:r>
              <a:rPr kumimoji="0" lang="en-US" sz="2400" dirty="0" err="1" smtClean="0"/>
              <a:t>i</a:t>
            </a:r>
            <a:r>
              <a:rPr kumimoji="0" lang="en-US" sz="2400" dirty="0" smtClean="0"/>
              <a:t> - 1) + 5 * (</a:t>
            </a:r>
            <a:r>
              <a:rPr kumimoji="0" lang="en-US" sz="2400" dirty="0" err="1" smtClean="0"/>
              <a:t>i</a:t>
            </a:r>
            <a:r>
              <a:rPr kumimoji="0" lang="en-US" sz="2400" dirty="0" smtClean="0"/>
              <a:t> – 1)</a:t>
            </a:r>
          </a:p>
          <a:p>
            <a:r>
              <a:rPr kumimoji="0" lang="en-US" sz="2400" dirty="0" smtClean="0"/>
              <a:t>	c(</a:t>
            </a:r>
            <a:r>
              <a:rPr kumimoji="0" lang="en-US" sz="2400" dirty="0" err="1" smtClean="0"/>
              <a:t>i</a:t>
            </a:r>
            <a:r>
              <a:rPr kumimoji="0" lang="en-US" sz="2400" dirty="0" smtClean="0"/>
              <a:t>) = a(</a:t>
            </a:r>
            <a:r>
              <a:rPr kumimoji="0" lang="en-US" sz="2400" dirty="0" err="1" smtClean="0"/>
              <a:t>i</a:t>
            </a:r>
            <a:r>
              <a:rPr kumimoji="0" lang="en-US" sz="2400" dirty="0" smtClean="0"/>
              <a:t> + 1) * 2 + </a:t>
            </a:r>
            <a:r>
              <a:rPr kumimoji="0" lang="en-US" sz="2400" dirty="0" err="1" smtClean="0"/>
              <a:t>tmp</a:t>
            </a:r>
            <a:r>
              <a:rPr kumimoji="0" lang="en-US" sz="2400" dirty="0" smtClean="0"/>
              <a:t>(</a:t>
            </a:r>
            <a:r>
              <a:rPr kumimoji="0" lang="en-US" sz="2400" dirty="0" err="1" smtClean="0"/>
              <a:t>i</a:t>
            </a:r>
            <a:r>
              <a:rPr kumimoji="0" lang="en-US" sz="2400" dirty="0" smtClean="0"/>
              <a:t>)</a:t>
            </a:r>
          </a:p>
          <a:p>
            <a:r>
              <a:rPr kumimoji="0" lang="en-US" sz="2400" dirty="0" smtClean="0"/>
              <a:t>end do</a:t>
            </a:r>
          </a:p>
        </p:txBody>
      </p:sp>
      <p:sp>
        <p:nvSpPr>
          <p:cNvPr id="15367" name="Rectangle 2"/>
          <p:cNvSpPr txBox="1">
            <a:spLocks noRot="1" noChangeArrowheads="1"/>
          </p:cNvSpPr>
          <p:nvPr/>
        </p:nvSpPr>
        <p:spPr bwMode="auto">
          <a:xfrm>
            <a:off x="80963" y="106363"/>
            <a:ext cx="8928100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kumimoji="0" lang="ru-RU" sz="3600" b="1" dirty="0">
                <a:solidFill>
                  <a:srgbClr val="003794"/>
                </a:solidFill>
              </a:rPr>
              <a:t>Эквивалентные преобразования</a:t>
            </a:r>
            <a:endParaRPr kumimoji="0" lang="ru-RU" sz="3600" b="1" dirty="0">
              <a:solidFill>
                <a:schemeClr val="folHlink"/>
              </a:solidFill>
            </a:endParaRPr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МФТИ-2016</a:t>
            </a:r>
            <a:endParaRPr lang="ru-RU" dirty="0"/>
          </a:p>
        </p:txBody>
      </p:sp>
      <p:sp>
        <p:nvSpPr>
          <p:cNvPr id="33" name="Rechteck 36"/>
          <p:cNvSpPr>
            <a:spLocks noChangeArrowheads="1"/>
          </p:cNvSpPr>
          <p:nvPr/>
        </p:nvSpPr>
        <p:spPr bwMode="gray">
          <a:xfrm>
            <a:off x="323850" y="944563"/>
            <a:ext cx="8496300" cy="503237"/>
          </a:xfrm>
          <a:prstGeom prst="rect">
            <a:avLst/>
          </a:prstGeom>
          <a:gradFill rotWithShape="0">
            <a:gsLst>
              <a:gs pos="0">
                <a:srgbClr val="B9CDE5"/>
              </a:gs>
              <a:gs pos="100000">
                <a:srgbClr val="95B3D7"/>
              </a:gs>
            </a:gsLst>
            <a:lin ang="5400000" scaled="1"/>
          </a:gradFill>
          <a:ln w="12700">
            <a:solidFill>
              <a:srgbClr val="C0C0C0"/>
            </a:solidFill>
            <a:miter lim="800000"/>
            <a:headEnd/>
            <a:tailEnd/>
          </a:ln>
          <a:effectLst>
            <a:outerShdw dist="38100" dir="2700000" algn="tl" rotWithShape="0">
              <a:srgbClr val="808080">
                <a:alpha val="39999"/>
              </a:srgbClr>
            </a:outerShdw>
          </a:effectLst>
        </p:spPr>
        <p:txBody>
          <a:bodyPr lIns="216000" tIns="36000" rIns="216000" bIns="36000" anchor="ctr"/>
          <a:lstStyle/>
          <a:p>
            <a:pPr algn="ctr">
              <a:spcAft>
                <a:spcPct val="20000"/>
              </a:spcAft>
            </a:pPr>
            <a:r>
              <a:rPr kumimoji="0" lang="ru-RU" sz="32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Репликация кода (</a:t>
            </a:r>
            <a:r>
              <a:rPr kumimoji="0" lang="en-US" sz="3200" b="1" noProof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code replication</a:t>
            </a:r>
            <a:r>
              <a:rPr kumimoji="0" lang="ru-RU" sz="32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)</a:t>
            </a:r>
            <a:endParaRPr kumimoji="0" lang="ru-RU" sz="3200" b="1" noProof="1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586760" y="4552600"/>
            <a:ext cx="285471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0" lang="ru-RU" sz="2400" dirty="0" smtClean="0"/>
              <a:t>Этот цикл можно распараллелить!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7" name="Rectangle 2"/>
          <p:cNvSpPr txBox="1">
            <a:spLocks noRot="1" noChangeArrowheads="1"/>
          </p:cNvSpPr>
          <p:nvPr/>
        </p:nvSpPr>
        <p:spPr bwMode="auto">
          <a:xfrm>
            <a:off x="80963" y="106363"/>
            <a:ext cx="8928100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kumimoji="0" lang="ru-RU" sz="3600" b="1" dirty="0">
                <a:solidFill>
                  <a:srgbClr val="003794"/>
                </a:solidFill>
              </a:rPr>
              <a:t>Эквивалентные преобразования</a:t>
            </a:r>
            <a:endParaRPr kumimoji="0" lang="ru-RU" sz="3600" b="1" dirty="0">
              <a:solidFill>
                <a:schemeClr val="folHlink"/>
              </a:solidFill>
            </a:endParaRPr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МФТИ-2016</a:t>
            </a:r>
            <a:endParaRPr lang="ru-RU" dirty="0"/>
          </a:p>
        </p:txBody>
      </p:sp>
      <p:sp>
        <p:nvSpPr>
          <p:cNvPr id="33" name="Rechteck 36"/>
          <p:cNvSpPr>
            <a:spLocks noChangeArrowheads="1"/>
          </p:cNvSpPr>
          <p:nvPr/>
        </p:nvSpPr>
        <p:spPr bwMode="gray">
          <a:xfrm>
            <a:off x="323850" y="944563"/>
            <a:ext cx="8496300" cy="503237"/>
          </a:xfrm>
          <a:prstGeom prst="rect">
            <a:avLst/>
          </a:prstGeom>
          <a:gradFill rotWithShape="0">
            <a:gsLst>
              <a:gs pos="0">
                <a:srgbClr val="B9CDE5"/>
              </a:gs>
              <a:gs pos="100000">
                <a:srgbClr val="95B3D7"/>
              </a:gs>
            </a:gsLst>
            <a:lin ang="5400000" scaled="1"/>
          </a:gradFill>
          <a:ln w="12700">
            <a:solidFill>
              <a:srgbClr val="C0C0C0"/>
            </a:solidFill>
            <a:miter lim="800000"/>
            <a:headEnd/>
            <a:tailEnd/>
          </a:ln>
          <a:effectLst>
            <a:outerShdw dist="38100" dir="2700000" algn="tl" rotWithShape="0">
              <a:srgbClr val="808080">
                <a:alpha val="39999"/>
              </a:srgbClr>
            </a:outerShdw>
          </a:effectLst>
        </p:spPr>
        <p:txBody>
          <a:bodyPr lIns="216000" tIns="36000" rIns="216000" bIns="36000" anchor="ctr"/>
          <a:lstStyle/>
          <a:p>
            <a:pPr algn="ctr">
              <a:spcAft>
                <a:spcPct val="20000"/>
              </a:spcAft>
            </a:pPr>
            <a:r>
              <a:rPr kumimoji="0" lang="ru-RU" sz="32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Репликация кода (</a:t>
            </a:r>
            <a:r>
              <a:rPr kumimoji="0" lang="en-US" sz="3200" b="1" noProof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code replication</a:t>
            </a:r>
            <a:r>
              <a:rPr kumimoji="0" lang="ru-RU" sz="32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)</a:t>
            </a:r>
            <a:endParaRPr kumimoji="0" lang="ru-RU" sz="3200" b="1" noProof="1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  <p:pic>
        <p:nvPicPr>
          <p:cNvPr id="1026" name="Рисунок 7" descr="C:\Documents and Settings\carpson\Мои документы\7.4a.bm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88888" y="1996068"/>
            <a:ext cx="3143110" cy="2025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Рисунок 8" descr="C:\Documents and Settings\carpson\Мои документы\7.4b.bmp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77742" y="4066971"/>
            <a:ext cx="3154256" cy="2032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7" name="Rectangle 2"/>
          <p:cNvSpPr txBox="1">
            <a:spLocks noRot="1" noChangeArrowheads="1"/>
          </p:cNvSpPr>
          <p:nvPr/>
        </p:nvSpPr>
        <p:spPr bwMode="auto">
          <a:xfrm>
            <a:off x="80963" y="106363"/>
            <a:ext cx="8928100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kumimoji="0" lang="ru-RU" sz="3600" b="1" dirty="0">
                <a:solidFill>
                  <a:srgbClr val="003794"/>
                </a:solidFill>
              </a:rPr>
              <a:t>Эквивалентные преобразования</a:t>
            </a:r>
            <a:endParaRPr kumimoji="0" lang="ru-RU" sz="3600" b="1" dirty="0">
              <a:solidFill>
                <a:schemeClr val="folHlink"/>
              </a:solidFill>
            </a:endParaRPr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МФТИ-2016</a:t>
            </a:r>
            <a:endParaRPr lang="ru-RU" dirty="0"/>
          </a:p>
        </p:txBody>
      </p:sp>
      <p:sp>
        <p:nvSpPr>
          <p:cNvPr id="33" name="Rechteck 36"/>
          <p:cNvSpPr>
            <a:spLocks noChangeArrowheads="1"/>
          </p:cNvSpPr>
          <p:nvPr/>
        </p:nvSpPr>
        <p:spPr bwMode="gray">
          <a:xfrm>
            <a:off x="323850" y="944563"/>
            <a:ext cx="8496300" cy="503237"/>
          </a:xfrm>
          <a:prstGeom prst="rect">
            <a:avLst/>
          </a:prstGeom>
          <a:gradFill rotWithShape="0">
            <a:gsLst>
              <a:gs pos="0">
                <a:srgbClr val="B9CDE5"/>
              </a:gs>
              <a:gs pos="100000">
                <a:srgbClr val="95B3D7"/>
              </a:gs>
            </a:gsLst>
            <a:lin ang="5400000" scaled="1"/>
          </a:gradFill>
          <a:ln w="12700">
            <a:solidFill>
              <a:srgbClr val="C0C0C0"/>
            </a:solidFill>
            <a:miter lim="800000"/>
            <a:headEnd/>
            <a:tailEnd/>
          </a:ln>
          <a:effectLst>
            <a:outerShdw dist="38100" dir="2700000" algn="tl" rotWithShape="0">
              <a:srgbClr val="808080">
                <a:alpha val="39999"/>
              </a:srgbClr>
            </a:outerShdw>
          </a:effectLst>
        </p:spPr>
        <p:txBody>
          <a:bodyPr lIns="216000" tIns="36000" rIns="216000" bIns="36000" anchor="ctr"/>
          <a:lstStyle/>
          <a:p>
            <a:pPr algn="ctr">
              <a:spcAft>
                <a:spcPct val="20000"/>
              </a:spcAft>
            </a:pPr>
            <a:r>
              <a:rPr kumimoji="0" lang="ru-RU" sz="32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Основная теорема для </a:t>
            </a:r>
            <a:r>
              <a:rPr kumimoji="0" lang="ru-RU" sz="3200" b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невложенных</a:t>
            </a:r>
            <a:r>
              <a:rPr kumimoji="0" lang="ru-RU" sz="32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циклов</a:t>
            </a:r>
            <a:endParaRPr kumimoji="0" lang="ru-RU" sz="3200" b="1" noProof="1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239674" y="1874115"/>
            <a:ext cx="8605838" cy="3453253"/>
          </a:xfrm>
          <a:prstGeom prst="rect">
            <a:avLst/>
          </a:prstGeom>
          <a:gradFill>
            <a:gsLst>
              <a:gs pos="0">
                <a:schemeClr val="bg1">
                  <a:alpha val="0"/>
                </a:schemeClr>
              </a:gs>
              <a:gs pos="100000">
                <a:srgbClr val="D9D9D9"/>
              </a:gs>
            </a:gsLst>
            <a:lin ang="5400000" scaled="1"/>
          </a:gradFill>
          <a:ln w="12700">
            <a:solidFill>
              <a:srgbClr val="C0C0C0"/>
            </a:solidFill>
            <a:miter lim="800000"/>
            <a:headEnd/>
            <a:tailEnd/>
          </a:ln>
          <a:effectLst>
            <a:outerShdw dist="50800" dir="2700000" algn="ctr" rotWithShape="0">
              <a:srgbClr val="808080">
                <a:alpha val="40000"/>
              </a:srgbClr>
            </a:outerShdw>
          </a:effectLst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kumimoji="0" lang="ru-RU" sz="2400" dirty="0"/>
              <a:t>Приемы разделения цикла, выравнивания цикла и эквивалентная перестановка операторов в теле цикла достаточны для «обхода» зависимостей, связанных с циклом, если</a:t>
            </a:r>
            <a:endParaRPr kumimoji="0" lang="ru-RU" sz="2400" dirty="0">
              <a:solidFill>
                <a:srgbClr val="17375E"/>
              </a:solidFill>
            </a:endParaRPr>
          </a:p>
          <a:p>
            <a:pPr>
              <a:lnSpc>
                <a:spcPct val="130000"/>
              </a:lnSpc>
            </a:pPr>
            <a:r>
              <a:rPr kumimoji="0" lang="ru-RU" sz="2400" dirty="0"/>
              <a:t>	- в цикле нет рекурсивных </a:t>
            </a:r>
            <a:r>
              <a:rPr kumimoji="0" lang="ru-RU" sz="2400" dirty="0" smtClean="0"/>
              <a:t>истинных</a:t>
            </a:r>
            <a:r>
              <a:rPr kumimoji="0" lang="en-US" sz="2400" dirty="0" smtClean="0"/>
              <a:t> </a:t>
            </a:r>
            <a:r>
              <a:rPr kumimoji="0" lang="ru-RU" sz="2400" dirty="0" smtClean="0"/>
              <a:t>зависимостей</a:t>
            </a:r>
            <a:r>
              <a:rPr kumimoji="0" lang="en-US" sz="2400" dirty="0" smtClean="0"/>
              <a:t>.</a:t>
            </a:r>
            <a:r>
              <a:rPr kumimoji="0" lang="ru-RU" sz="2400" dirty="0" smtClean="0"/>
              <a:t> </a:t>
            </a:r>
            <a:endParaRPr kumimoji="0" lang="en-US" sz="2400" dirty="0"/>
          </a:p>
          <a:p>
            <a:pPr>
              <a:lnSpc>
                <a:spcPct val="130000"/>
              </a:lnSpc>
            </a:pPr>
            <a:r>
              <a:rPr kumimoji="0" lang="ru-RU" sz="2400" dirty="0"/>
              <a:t>	- расстояние для каждой зависимости есть 				  	  константа, не зависящая от индекса цикла</a:t>
            </a:r>
            <a:r>
              <a:rPr kumimoji="0" lang="en-US" sz="2400" dirty="0">
                <a:solidFill>
                  <a:srgbClr val="17375E"/>
                </a:solidFill>
              </a:rPr>
              <a:t>.</a:t>
            </a:r>
            <a:endParaRPr kumimoji="0" lang="ru-RU" sz="2400" dirty="0">
              <a:solidFill>
                <a:srgbClr val="17375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284290" y="1707120"/>
            <a:ext cx="8580437" cy="4154984"/>
          </a:xfrm>
          <a:prstGeom prst="rect">
            <a:avLst/>
          </a:prstGeom>
          <a:gradFill>
            <a:gsLst>
              <a:gs pos="0">
                <a:schemeClr val="bg1">
                  <a:alpha val="0"/>
                </a:schemeClr>
              </a:gs>
              <a:gs pos="100000">
                <a:srgbClr val="D9D9D9"/>
              </a:gs>
            </a:gsLst>
            <a:lin ang="5400000" scaled="1"/>
          </a:gradFill>
          <a:ln w="12700">
            <a:solidFill>
              <a:srgbClr val="C0C0C0"/>
            </a:solidFill>
          </a:ln>
          <a:effectLst>
            <a:outerShdw dist="50800" dir="2700000" algn="ctr" rotWithShape="0">
              <a:srgbClr val="808080">
                <a:alpha val="40000"/>
              </a:srgbClr>
            </a:outerShdw>
          </a:effectLst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15367" name="Rectangle 2"/>
          <p:cNvSpPr txBox="1">
            <a:spLocks noRot="1" noChangeArrowheads="1"/>
          </p:cNvSpPr>
          <p:nvPr/>
        </p:nvSpPr>
        <p:spPr bwMode="auto">
          <a:xfrm>
            <a:off x="80963" y="106363"/>
            <a:ext cx="8928100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kumimoji="0" lang="ru-RU" sz="3600" b="1" dirty="0" smtClean="0">
                <a:solidFill>
                  <a:srgbClr val="003794"/>
                </a:solidFill>
              </a:rPr>
              <a:t>Скалярные переменные в циклах</a:t>
            </a:r>
            <a:endParaRPr kumimoji="0" lang="ru-RU" sz="3600" b="1" dirty="0">
              <a:solidFill>
                <a:schemeClr val="folHlink"/>
              </a:solidFill>
            </a:endParaRPr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МФТИ-2016</a:t>
            </a:r>
            <a:endParaRPr lang="ru-RU" dirty="0"/>
          </a:p>
        </p:txBody>
      </p:sp>
      <p:sp>
        <p:nvSpPr>
          <p:cNvPr id="33" name="Rechteck 36"/>
          <p:cNvSpPr>
            <a:spLocks noChangeArrowheads="1"/>
          </p:cNvSpPr>
          <p:nvPr/>
        </p:nvSpPr>
        <p:spPr bwMode="gray">
          <a:xfrm>
            <a:off x="323850" y="944563"/>
            <a:ext cx="8496300" cy="503237"/>
          </a:xfrm>
          <a:prstGeom prst="rect">
            <a:avLst/>
          </a:prstGeom>
          <a:gradFill rotWithShape="0">
            <a:gsLst>
              <a:gs pos="0">
                <a:srgbClr val="B9CDE5"/>
              </a:gs>
              <a:gs pos="100000">
                <a:srgbClr val="95B3D7"/>
              </a:gs>
            </a:gsLst>
            <a:lin ang="5400000" scaled="1"/>
          </a:gradFill>
          <a:ln w="12700">
            <a:solidFill>
              <a:srgbClr val="C0C0C0"/>
            </a:solidFill>
            <a:miter lim="800000"/>
            <a:headEnd/>
            <a:tailEnd/>
          </a:ln>
          <a:effectLst>
            <a:outerShdw dist="38100" dir="2700000" algn="tl" rotWithShape="0">
              <a:srgbClr val="808080">
                <a:alpha val="39999"/>
              </a:srgbClr>
            </a:outerShdw>
          </a:effectLst>
        </p:spPr>
        <p:txBody>
          <a:bodyPr lIns="216000" tIns="36000" rIns="216000" bIns="36000" anchor="ctr"/>
          <a:lstStyle/>
          <a:p>
            <a:pPr algn="ctr">
              <a:spcAft>
                <a:spcPct val="20000"/>
              </a:spcAft>
            </a:pPr>
            <a:r>
              <a:rPr kumimoji="0" lang="ru-RU" sz="32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Приватизация</a:t>
            </a:r>
            <a:endParaRPr kumimoji="0" lang="ru-RU" sz="3200" b="1" noProof="1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239674" y="1874115"/>
            <a:ext cx="8605838" cy="378565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50800" sx="1000" sy="1000" algn="ctr" rotWithShape="0">
              <a:schemeClr val="bg1"/>
            </a:outerShdw>
          </a:effectLst>
        </p:spPr>
        <p:txBody>
          <a:bodyPr>
            <a:spAutoFit/>
          </a:bodyPr>
          <a:lstStyle/>
          <a:p>
            <a:r>
              <a:rPr kumimoji="0" lang="en-US" sz="2400" dirty="0" smtClean="0"/>
              <a:t>do </a:t>
            </a:r>
            <a:r>
              <a:rPr kumimoji="0" lang="en-US" sz="2400" dirty="0" err="1" smtClean="0"/>
              <a:t>i</a:t>
            </a:r>
            <a:r>
              <a:rPr kumimoji="0" lang="en-US" sz="2400" dirty="0" smtClean="0"/>
              <a:t> = 1, n</a:t>
            </a:r>
          </a:p>
          <a:p>
            <a:r>
              <a:rPr kumimoji="0" lang="ru-RU" sz="2400" dirty="0" smtClean="0"/>
              <a:t>	</a:t>
            </a:r>
            <a:r>
              <a:rPr kumimoji="0" lang="en-US" sz="2400" dirty="0" err="1" smtClean="0"/>
              <a:t>tmp</a:t>
            </a:r>
            <a:r>
              <a:rPr kumimoji="0" lang="en-US" sz="2400" dirty="0" smtClean="0"/>
              <a:t> = b(</a:t>
            </a:r>
            <a:r>
              <a:rPr kumimoji="0" lang="en-US" sz="2400" dirty="0" err="1" smtClean="0"/>
              <a:t>i</a:t>
            </a:r>
            <a:r>
              <a:rPr kumimoji="0" lang="en-US" sz="2400" dirty="0" smtClean="0"/>
              <a:t>)</a:t>
            </a:r>
          </a:p>
          <a:p>
            <a:r>
              <a:rPr kumimoji="0" lang="ru-RU" sz="2400" dirty="0" smtClean="0"/>
              <a:t>	</a:t>
            </a:r>
            <a:r>
              <a:rPr kumimoji="0" lang="en-US" sz="2400" dirty="0" smtClean="0"/>
              <a:t>b(</a:t>
            </a:r>
            <a:r>
              <a:rPr kumimoji="0" lang="en-US" sz="2400" dirty="0" err="1" smtClean="0"/>
              <a:t>i</a:t>
            </a:r>
            <a:r>
              <a:rPr kumimoji="0" lang="en-US" sz="2400" dirty="0" smtClean="0"/>
              <a:t>) = a(</a:t>
            </a:r>
            <a:r>
              <a:rPr kumimoji="0" lang="en-US" sz="2400" dirty="0" err="1" smtClean="0"/>
              <a:t>i</a:t>
            </a:r>
            <a:r>
              <a:rPr kumimoji="0" lang="en-US" sz="2400" dirty="0" smtClean="0"/>
              <a:t>)</a:t>
            </a:r>
          </a:p>
          <a:p>
            <a:r>
              <a:rPr kumimoji="0" lang="en-US" sz="2400" dirty="0" smtClean="0"/>
              <a:t>	a(</a:t>
            </a:r>
            <a:r>
              <a:rPr kumimoji="0" lang="en-US" sz="2400" dirty="0" err="1" smtClean="0"/>
              <a:t>i</a:t>
            </a:r>
            <a:r>
              <a:rPr kumimoji="0" lang="en-US" sz="2400" dirty="0" smtClean="0"/>
              <a:t>) = </a:t>
            </a:r>
            <a:r>
              <a:rPr kumimoji="0" lang="en-US" sz="2400" dirty="0" err="1" smtClean="0"/>
              <a:t>tmp</a:t>
            </a:r>
            <a:endParaRPr kumimoji="0" lang="en-US" sz="2400" dirty="0" smtClean="0"/>
          </a:p>
          <a:p>
            <a:r>
              <a:rPr kumimoji="0" lang="en-US" sz="2400" dirty="0" smtClean="0"/>
              <a:t>end do</a:t>
            </a:r>
          </a:p>
          <a:p>
            <a:pPr algn="ctr">
              <a:spcBef>
                <a:spcPct val="50000"/>
              </a:spcBef>
            </a:pPr>
            <a:r>
              <a:rPr kumimoji="0" lang="ru-RU" sz="2400" dirty="0" smtClean="0"/>
              <a:t>Скалярная переменная</a:t>
            </a:r>
            <a:r>
              <a:rPr kumimoji="0" lang="en-US" sz="2400" dirty="0" smtClean="0"/>
              <a:t> </a:t>
            </a:r>
            <a:r>
              <a:rPr kumimoji="0" lang="en-US" sz="2400" u="sng" dirty="0" err="1" smtClean="0"/>
              <a:t>tmp</a:t>
            </a:r>
            <a:r>
              <a:rPr kumimoji="0" lang="en-US" sz="2400" dirty="0" smtClean="0"/>
              <a:t> </a:t>
            </a:r>
            <a:r>
              <a:rPr kumimoji="0" lang="ru-RU" sz="2400" dirty="0" smtClean="0"/>
              <a:t>препятствует распараллеливанию цикла</a:t>
            </a:r>
            <a:r>
              <a:rPr kumimoji="0" lang="en-US" sz="2400" dirty="0" smtClean="0"/>
              <a:t>.</a:t>
            </a:r>
            <a:endParaRPr kumimoji="0" lang="ru-RU" sz="2400" dirty="0" smtClean="0"/>
          </a:p>
          <a:p>
            <a:pPr algn="ctr">
              <a:spcBef>
                <a:spcPct val="50000"/>
              </a:spcBef>
            </a:pPr>
            <a:r>
              <a:rPr kumimoji="0" lang="ru-RU" sz="2400" dirty="0" smtClean="0"/>
              <a:t>Заводим на каждой итерации или на каждом исполнителе свою переменную</a:t>
            </a:r>
            <a:r>
              <a:rPr kumimoji="0" lang="ru-RU" sz="2400" b="1" dirty="0" smtClean="0"/>
              <a:t> </a:t>
            </a:r>
            <a:r>
              <a:rPr kumimoji="0" lang="en-US" sz="2400" u="sng" dirty="0" err="1" smtClean="0"/>
              <a:t>tmp</a:t>
            </a:r>
            <a:r>
              <a:rPr kumimoji="0" lang="en-US" sz="2400" dirty="0" smtClean="0">
                <a:solidFill>
                  <a:srgbClr val="17375E"/>
                </a:solidFill>
              </a:rPr>
              <a:t>.</a:t>
            </a:r>
            <a:endParaRPr kumimoji="0" lang="en-US" sz="2400" dirty="0">
              <a:solidFill>
                <a:srgbClr val="17375E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635296" y="2263696"/>
            <a:ext cx="477272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0" lang="ru-RU" sz="2400" dirty="0" smtClean="0"/>
              <a:t>Для массивов все зависимости - это</a:t>
            </a:r>
            <a:r>
              <a:rPr kumimoji="0" lang="en-US" sz="2400" dirty="0" smtClean="0"/>
              <a:t> loop independent dependences.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7" name="Rectangle 2"/>
          <p:cNvSpPr txBox="1">
            <a:spLocks noRot="1" noChangeArrowheads="1"/>
          </p:cNvSpPr>
          <p:nvPr/>
        </p:nvSpPr>
        <p:spPr bwMode="auto">
          <a:xfrm>
            <a:off x="80963" y="106363"/>
            <a:ext cx="8928100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kumimoji="0" lang="ru-RU" sz="3600" b="1" dirty="0" smtClean="0">
                <a:solidFill>
                  <a:srgbClr val="003794"/>
                </a:solidFill>
              </a:rPr>
              <a:t>Скалярные переменные в циклах</a:t>
            </a:r>
            <a:endParaRPr kumimoji="0" lang="ru-RU" sz="3600" b="1" dirty="0">
              <a:solidFill>
                <a:schemeClr val="folHlink"/>
              </a:solidFill>
            </a:endParaRPr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МФТИ-2016</a:t>
            </a:r>
            <a:endParaRPr lang="ru-RU" dirty="0"/>
          </a:p>
        </p:txBody>
      </p:sp>
      <p:sp>
        <p:nvSpPr>
          <p:cNvPr id="33" name="Rechteck 36"/>
          <p:cNvSpPr>
            <a:spLocks noChangeArrowheads="1"/>
          </p:cNvSpPr>
          <p:nvPr/>
        </p:nvSpPr>
        <p:spPr bwMode="gray">
          <a:xfrm>
            <a:off x="323850" y="944563"/>
            <a:ext cx="8496300" cy="503237"/>
          </a:xfrm>
          <a:prstGeom prst="rect">
            <a:avLst/>
          </a:prstGeom>
          <a:gradFill rotWithShape="0">
            <a:gsLst>
              <a:gs pos="0">
                <a:srgbClr val="B9CDE5"/>
              </a:gs>
              <a:gs pos="100000">
                <a:srgbClr val="95B3D7"/>
              </a:gs>
            </a:gsLst>
            <a:lin ang="5400000" scaled="1"/>
          </a:gradFill>
          <a:ln w="12700">
            <a:solidFill>
              <a:srgbClr val="C0C0C0"/>
            </a:solidFill>
            <a:miter lim="800000"/>
            <a:headEnd/>
            <a:tailEnd/>
          </a:ln>
          <a:effectLst>
            <a:outerShdw dist="38100" dir="2700000" algn="tl" rotWithShape="0">
              <a:srgbClr val="808080">
                <a:alpha val="39999"/>
              </a:srgbClr>
            </a:outerShdw>
          </a:effectLst>
        </p:spPr>
        <p:txBody>
          <a:bodyPr lIns="216000" tIns="36000" rIns="216000" bIns="36000" anchor="ctr"/>
          <a:lstStyle/>
          <a:p>
            <a:pPr algn="ctr">
              <a:spcAft>
                <a:spcPct val="20000"/>
              </a:spcAft>
            </a:pPr>
            <a:r>
              <a:rPr kumimoji="0" lang="ru-RU" sz="32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Приватизация</a:t>
            </a:r>
            <a:endParaRPr kumimoji="0" lang="ru-RU" sz="3200" b="1" noProof="1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239674" y="1874115"/>
            <a:ext cx="8605838" cy="2862322"/>
          </a:xfrm>
          <a:prstGeom prst="rect">
            <a:avLst/>
          </a:prstGeom>
          <a:gradFill>
            <a:gsLst>
              <a:gs pos="0">
                <a:schemeClr val="bg1">
                  <a:alpha val="0"/>
                </a:schemeClr>
              </a:gs>
              <a:gs pos="100000">
                <a:srgbClr val="D9D9D9"/>
              </a:gs>
            </a:gsLst>
            <a:lin ang="5400000" scaled="1"/>
          </a:gradFill>
          <a:ln w="12700">
            <a:solidFill>
              <a:srgbClr val="C0C0C0"/>
            </a:solidFill>
            <a:miter lim="800000"/>
            <a:headEnd/>
            <a:tailEnd/>
          </a:ln>
          <a:effectLst>
            <a:outerShdw dist="50800" dir="2700000" algn="ctr" rotWithShape="0">
              <a:srgbClr val="808080">
                <a:alpha val="40000"/>
              </a:srgbClr>
            </a:outerShdw>
          </a:effectLst>
        </p:spPr>
        <p:txBody>
          <a:bodyPr>
            <a:spAutoFit/>
          </a:bodyPr>
          <a:lstStyle/>
          <a:p>
            <a:r>
              <a:rPr kumimoji="0" lang="en-US" sz="2400" dirty="0" smtClean="0"/>
              <a:t>do </a:t>
            </a:r>
            <a:r>
              <a:rPr kumimoji="0" lang="en-US" sz="2400" dirty="0" err="1" smtClean="0"/>
              <a:t>i</a:t>
            </a:r>
            <a:r>
              <a:rPr kumimoji="0" lang="en-US" sz="2400" dirty="0" smtClean="0"/>
              <a:t> = 1, n</a:t>
            </a:r>
          </a:p>
          <a:p>
            <a:r>
              <a:rPr kumimoji="0" lang="en-US" sz="2400" dirty="0" smtClean="0"/>
              <a:t>     private </a:t>
            </a:r>
            <a:r>
              <a:rPr kumimoji="0" lang="en-US" sz="2400" dirty="0" err="1" smtClean="0"/>
              <a:t>tmp</a:t>
            </a:r>
            <a:endParaRPr kumimoji="0" lang="en-US" sz="2400" dirty="0" smtClean="0"/>
          </a:p>
          <a:p>
            <a:r>
              <a:rPr kumimoji="0" lang="ru-RU" sz="2400" dirty="0" smtClean="0"/>
              <a:t>	</a:t>
            </a:r>
            <a:r>
              <a:rPr kumimoji="0" lang="en-US" sz="2400" dirty="0" err="1" smtClean="0"/>
              <a:t>tmp</a:t>
            </a:r>
            <a:r>
              <a:rPr kumimoji="0" lang="en-US" sz="2400" dirty="0" smtClean="0"/>
              <a:t> = b(</a:t>
            </a:r>
            <a:r>
              <a:rPr kumimoji="0" lang="en-US" sz="2400" dirty="0" err="1" smtClean="0"/>
              <a:t>i</a:t>
            </a:r>
            <a:r>
              <a:rPr kumimoji="0" lang="en-US" sz="2400" dirty="0" smtClean="0"/>
              <a:t>)</a:t>
            </a:r>
          </a:p>
          <a:p>
            <a:r>
              <a:rPr kumimoji="0" lang="ru-RU" sz="2400" dirty="0" smtClean="0"/>
              <a:t>	</a:t>
            </a:r>
            <a:r>
              <a:rPr kumimoji="0" lang="en-US" sz="2400" dirty="0" smtClean="0"/>
              <a:t>b(</a:t>
            </a:r>
            <a:r>
              <a:rPr kumimoji="0" lang="en-US" sz="2400" dirty="0" err="1" smtClean="0"/>
              <a:t>i</a:t>
            </a:r>
            <a:r>
              <a:rPr kumimoji="0" lang="en-US" sz="2400" dirty="0" smtClean="0"/>
              <a:t>) = a(</a:t>
            </a:r>
            <a:r>
              <a:rPr kumimoji="0" lang="en-US" sz="2400" dirty="0" err="1" smtClean="0"/>
              <a:t>i</a:t>
            </a:r>
            <a:r>
              <a:rPr kumimoji="0" lang="en-US" sz="2400" dirty="0" smtClean="0"/>
              <a:t>)</a:t>
            </a:r>
          </a:p>
          <a:p>
            <a:r>
              <a:rPr kumimoji="0" lang="en-US" sz="2400" dirty="0" smtClean="0"/>
              <a:t>	a(</a:t>
            </a:r>
            <a:r>
              <a:rPr kumimoji="0" lang="en-US" sz="2400" dirty="0" err="1" smtClean="0"/>
              <a:t>i</a:t>
            </a:r>
            <a:r>
              <a:rPr kumimoji="0" lang="en-US" sz="2400" dirty="0" smtClean="0"/>
              <a:t>) = </a:t>
            </a:r>
            <a:r>
              <a:rPr kumimoji="0" lang="en-US" sz="2400" dirty="0" err="1" smtClean="0"/>
              <a:t>tmp</a:t>
            </a:r>
            <a:endParaRPr kumimoji="0" lang="en-US" sz="2400" dirty="0" smtClean="0"/>
          </a:p>
          <a:p>
            <a:r>
              <a:rPr kumimoji="0" lang="en-US" sz="2400" dirty="0" smtClean="0"/>
              <a:t>end do</a:t>
            </a:r>
          </a:p>
          <a:p>
            <a:pPr algn="ctr">
              <a:spcBef>
                <a:spcPct val="50000"/>
              </a:spcBef>
            </a:pPr>
            <a:r>
              <a:rPr kumimoji="0" lang="ru-RU" sz="2400" dirty="0" smtClean="0"/>
              <a:t>Это эквивалентное преобразование</a:t>
            </a:r>
            <a:r>
              <a:rPr kumimoji="0" lang="en-US" sz="2400" dirty="0" smtClean="0"/>
              <a:t>.</a:t>
            </a:r>
            <a:endParaRPr kumimoji="0"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7" name="Rectangle 2"/>
          <p:cNvSpPr txBox="1">
            <a:spLocks noRot="1" noChangeArrowheads="1"/>
          </p:cNvSpPr>
          <p:nvPr/>
        </p:nvSpPr>
        <p:spPr bwMode="auto">
          <a:xfrm>
            <a:off x="80963" y="106363"/>
            <a:ext cx="8928100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kumimoji="0" lang="ru-RU" sz="3600" b="1" dirty="0" smtClean="0">
                <a:solidFill>
                  <a:srgbClr val="003794"/>
                </a:solidFill>
              </a:rPr>
              <a:t>Скалярные переменные в циклах</a:t>
            </a:r>
            <a:endParaRPr kumimoji="0" lang="ru-RU" sz="3600" b="1" dirty="0">
              <a:solidFill>
                <a:schemeClr val="folHlink"/>
              </a:solidFill>
            </a:endParaRPr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МФТИ-2016</a:t>
            </a:r>
            <a:endParaRPr lang="ru-RU" dirty="0"/>
          </a:p>
        </p:txBody>
      </p:sp>
      <p:sp>
        <p:nvSpPr>
          <p:cNvPr id="33" name="Rechteck 36"/>
          <p:cNvSpPr>
            <a:spLocks noChangeArrowheads="1"/>
          </p:cNvSpPr>
          <p:nvPr/>
        </p:nvSpPr>
        <p:spPr bwMode="gray">
          <a:xfrm>
            <a:off x="323850" y="944563"/>
            <a:ext cx="8496300" cy="503237"/>
          </a:xfrm>
          <a:prstGeom prst="rect">
            <a:avLst/>
          </a:prstGeom>
          <a:gradFill rotWithShape="0">
            <a:gsLst>
              <a:gs pos="0">
                <a:srgbClr val="B9CDE5"/>
              </a:gs>
              <a:gs pos="100000">
                <a:srgbClr val="95B3D7"/>
              </a:gs>
            </a:gsLst>
            <a:lin ang="5400000" scaled="1"/>
          </a:gradFill>
          <a:ln w="12700">
            <a:solidFill>
              <a:srgbClr val="C0C0C0"/>
            </a:solidFill>
            <a:miter lim="800000"/>
            <a:headEnd/>
            <a:tailEnd/>
          </a:ln>
          <a:effectLst>
            <a:outerShdw dist="38100" dir="2700000" algn="tl" rotWithShape="0">
              <a:srgbClr val="808080">
                <a:alpha val="39999"/>
              </a:srgbClr>
            </a:outerShdw>
          </a:effectLst>
        </p:spPr>
        <p:txBody>
          <a:bodyPr lIns="216000" tIns="36000" rIns="216000" bIns="36000" anchor="ctr"/>
          <a:lstStyle/>
          <a:p>
            <a:pPr algn="ctr">
              <a:spcAft>
                <a:spcPct val="20000"/>
              </a:spcAft>
            </a:pPr>
            <a:r>
              <a:rPr kumimoji="0" lang="ru-RU" sz="32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Подстановка индукционных переменных</a:t>
            </a:r>
            <a:endParaRPr kumimoji="0" lang="ru-RU" sz="3200" b="1" noProof="1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239674" y="1874115"/>
            <a:ext cx="8605838" cy="3416320"/>
          </a:xfrm>
          <a:prstGeom prst="rect">
            <a:avLst/>
          </a:prstGeom>
          <a:gradFill>
            <a:gsLst>
              <a:gs pos="0">
                <a:schemeClr val="bg1">
                  <a:alpha val="0"/>
                </a:schemeClr>
              </a:gs>
              <a:gs pos="100000">
                <a:srgbClr val="D9D9D9"/>
              </a:gs>
            </a:gsLst>
            <a:lin ang="5400000" scaled="1"/>
          </a:gradFill>
          <a:ln w="12700">
            <a:solidFill>
              <a:srgbClr val="C0C0C0"/>
            </a:solidFill>
            <a:miter lim="800000"/>
            <a:headEnd/>
            <a:tailEnd/>
          </a:ln>
          <a:effectLst>
            <a:outerShdw dist="50800" dir="2700000" algn="ctr" rotWithShape="0">
              <a:srgbClr val="808080">
                <a:alpha val="40000"/>
              </a:srgbClr>
            </a:outerShdw>
          </a:effectLst>
        </p:spPr>
        <p:txBody>
          <a:bodyPr>
            <a:spAutoFit/>
          </a:bodyPr>
          <a:lstStyle/>
          <a:p>
            <a:r>
              <a:rPr kumimoji="0" lang="ru-RU" sz="2400" dirty="0" smtClean="0"/>
              <a:t>	</a:t>
            </a:r>
            <a:r>
              <a:rPr kumimoji="0" lang="en-US" sz="2400" dirty="0" smtClean="0"/>
              <a:t>j = j0</a:t>
            </a:r>
          </a:p>
          <a:p>
            <a:r>
              <a:rPr kumimoji="0" lang="ru-RU" sz="2400" dirty="0" smtClean="0"/>
              <a:t>	</a:t>
            </a:r>
            <a:r>
              <a:rPr kumimoji="0" lang="en-US" sz="2400" dirty="0" smtClean="0"/>
              <a:t>do </a:t>
            </a:r>
            <a:r>
              <a:rPr kumimoji="0" lang="en-US" sz="2400" dirty="0" err="1" smtClean="0"/>
              <a:t>i</a:t>
            </a:r>
            <a:r>
              <a:rPr kumimoji="0" lang="en-US" sz="2400" dirty="0" smtClean="0"/>
              <a:t> = 1, n</a:t>
            </a:r>
          </a:p>
          <a:p>
            <a:r>
              <a:rPr kumimoji="0" lang="ru-RU" sz="2400" dirty="0" smtClean="0"/>
              <a:t>		</a:t>
            </a:r>
            <a:r>
              <a:rPr kumimoji="0" lang="en-US" sz="2400" dirty="0" smtClean="0"/>
              <a:t>j = j + k</a:t>
            </a:r>
          </a:p>
          <a:p>
            <a:r>
              <a:rPr kumimoji="0" lang="ru-RU" sz="2400" dirty="0" smtClean="0"/>
              <a:t>		</a:t>
            </a:r>
            <a:r>
              <a:rPr kumimoji="0" lang="en-US" sz="2400" dirty="0" smtClean="0"/>
              <a:t>a(</a:t>
            </a:r>
            <a:r>
              <a:rPr kumimoji="0" lang="en-US" sz="2400" dirty="0" err="1" smtClean="0"/>
              <a:t>i</a:t>
            </a:r>
            <a:r>
              <a:rPr kumimoji="0" lang="en-US" sz="2400" dirty="0" smtClean="0"/>
              <a:t>) = j</a:t>
            </a:r>
          </a:p>
          <a:p>
            <a:r>
              <a:rPr kumimoji="0" lang="ru-RU" sz="2400" dirty="0" smtClean="0"/>
              <a:t>	</a:t>
            </a:r>
            <a:r>
              <a:rPr kumimoji="0" lang="en-US" sz="2400" dirty="0" smtClean="0"/>
              <a:t>end do</a:t>
            </a:r>
          </a:p>
          <a:p>
            <a:pPr algn="ctr">
              <a:spcBef>
                <a:spcPct val="50000"/>
              </a:spcBef>
            </a:pPr>
            <a:endParaRPr kumimoji="0" lang="ru-RU" sz="2400" dirty="0" smtClean="0"/>
          </a:p>
          <a:p>
            <a:pPr algn="ctr">
              <a:spcBef>
                <a:spcPct val="50000"/>
              </a:spcBef>
            </a:pPr>
            <a:r>
              <a:rPr kumimoji="0" lang="ru-RU" sz="2400" dirty="0" smtClean="0"/>
              <a:t>Это неэквивалентное преобразование</a:t>
            </a:r>
            <a:r>
              <a:rPr kumimoji="0" lang="en-US" sz="2400" dirty="0" smtClean="0"/>
              <a:t>. </a:t>
            </a:r>
            <a:r>
              <a:rPr kumimoji="0" lang="ru-RU" sz="2400" dirty="0" smtClean="0"/>
              <a:t>Оно может изменить результат вычислений.</a:t>
            </a:r>
            <a:endParaRPr kumimoji="0"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4583151" y="2030229"/>
            <a:ext cx="3668751" cy="17620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500"/>
              </a:spcBef>
              <a:spcAft>
                <a:spcPts val="1500"/>
              </a:spcAft>
            </a:pPr>
            <a:r>
              <a:rPr kumimoji="0" lang="ru-RU" sz="2400" dirty="0" smtClean="0"/>
              <a:t>После преобразования</a:t>
            </a:r>
            <a:r>
              <a:rPr kumimoji="0" lang="en-US" sz="2400" dirty="0" smtClean="0"/>
              <a:t>:</a:t>
            </a:r>
          </a:p>
          <a:p>
            <a:r>
              <a:rPr kumimoji="0" lang="en-US" sz="2400" dirty="0" smtClean="0"/>
              <a:t>do </a:t>
            </a:r>
            <a:r>
              <a:rPr kumimoji="0" lang="en-US" sz="2400" dirty="0" err="1" smtClean="0"/>
              <a:t>i</a:t>
            </a:r>
            <a:r>
              <a:rPr kumimoji="0" lang="en-US" sz="2400" dirty="0" smtClean="0"/>
              <a:t> = 1, n</a:t>
            </a:r>
          </a:p>
          <a:p>
            <a:r>
              <a:rPr kumimoji="0" lang="ru-RU" sz="2400" dirty="0" smtClean="0"/>
              <a:t>	</a:t>
            </a:r>
            <a:r>
              <a:rPr kumimoji="0" lang="en-US" sz="2400" dirty="0" smtClean="0"/>
              <a:t>a(</a:t>
            </a:r>
            <a:r>
              <a:rPr kumimoji="0" lang="en-US" sz="2400" dirty="0" err="1" smtClean="0"/>
              <a:t>i</a:t>
            </a:r>
            <a:r>
              <a:rPr kumimoji="0" lang="en-US" sz="2400" dirty="0" smtClean="0"/>
              <a:t>) = </a:t>
            </a:r>
            <a:r>
              <a:rPr kumimoji="0" lang="en-US" sz="2400" dirty="0" err="1" smtClean="0"/>
              <a:t>i</a:t>
            </a:r>
            <a:r>
              <a:rPr kumimoji="0" lang="en-US" sz="2400" dirty="0" smtClean="0"/>
              <a:t> * k + j0</a:t>
            </a:r>
          </a:p>
          <a:p>
            <a:r>
              <a:rPr kumimoji="0" lang="en-US" sz="2400" dirty="0" smtClean="0"/>
              <a:t>end do</a:t>
            </a:r>
            <a:endParaRPr kumimoji="0" lang="ru-RU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7" name="Rectangle 2"/>
          <p:cNvSpPr txBox="1">
            <a:spLocks noRot="1" noChangeArrowheads="1"/>
          </p:cNvSpPr>
          <p:nvPr/>
        </p:nvSpPr>
        <p:spPr bwMode="auto">
          <a:xfrm>
            <a:off x="80963" y="106363"/>
            <a:ext cx="8928100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kumimoji="0" lang="ru-RU" sz="3600" b="1" dirty="0" smtClean="0">
                <a:solidFill>
                  <a:srgbClr val="003794"/>
                </a:solidFill>
              </a:rPr>
              <a:t>Скалярные переменные в циклах</a:t>
            </a:r>
            <a:endParaRPr kumimoji="0" lang="ru-RU" sz="3600" b="1" dirty="0">
              <a:solidFill>
                <a:schemeClr val="folHlink"/>
              </a:solidFill>
            </a:endParaRPr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МФТИ-2016</a:t>
            </a:r>
            <a:endParaRPr lang="ru-RU" dirty="0"/>
          </a:p>
        </p:txBody>
      </p:sp>
      <p:sp>
        <p:nvSpPr>
          <p:cNvPr id="33" name="Rechteck 36"/>
          <p:cNvSpPr>
            <a:spLocks noChangeArrowheads="1"/>
          </p:cNvSpPr>
          <p:nvPr/>
        </p:nvSpPr>
        <p:spPr bwMode="gray">
          <a:xfrm>
            <a:off x="323850" y="944563"/>
            <a:ext cx="8496300" cy="503237"/>
          </a:xfrm>
          <a:prstGeom prst="rect">
            <a:avLst/>
          </a:prstGeom>
          <a:gradFill rotWithShape="0">
            <a:gsLst>
              <a:gs pos="0">
                <a:srgbClr val="B9CDE5"/>
              </a:gs>
              <a:gs pos="100000">
                <a:srgbClr val="95B3D7"/>
              </a:gs>
            </a:gsLst>
            <a:lin ang="5400000" scaled="1"/>
          </a:gradFill>
          <a:ln w="12700">
            <a:solidFill>
              <a:srgbClr val="C0C0C0"/>
            </a:solidFill>
            <a:miter lim="800000"/>
            <a:headEnd/>
            <a:tailEnd/>
          </a:ln>
          <a:effectLst>
            <a:outerShdw dist="38100" dir="2700000" algn="tl" rotWithShape="0">
              <a:srgbClr val="808080">
                <a:alpha val="39999"/>
              </a:srgbClr>
            </a:outerShdw>
          </a:effectLst>
        </p:spPr>
        <p:txBody>
          <a:bodyPr lIns="216000" tIns="36000" rIns="216000" bIns="36000" anchor="ctr"/>
          <a:lstStyle/>
          <a:p>
            <a:pPr algn="ctr">
              <a:spcAft>
                <a:spcPct val="20000"/>
              </a:spcAft>
            </a:pPr>
            <a:r>
              <a:rPr kumimoji="0" lang="ru-RU" sz="32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Подстановка индукционных переменных</a:t>
            </a:r>
            <a:endParaRPr kumimoji="0" lang="ru-RU" sz="3200" b="1" noProof="1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250825" y="2755044"/>
            <a:ext cx="8605838" cy="1962845"/>
          </a:xfrm>
          <a:prstGeom prst="rect">
            <a:avLst/>
          </a:prstGeom>
          <a:gradFill>
            <a:gsLst>
              <a:gs pos="0">
                <a:schemeClr val="bg1">
                  <a:alpha val="0"/>
                </a:schemeClr>
              </a:gs>
              <a:gs pos="100000">
                <a:srgbClr val="D9D9D9"/>
              </a:gs>
            </a:gsLst>
            <a:lin ang="5400000" scaled="1"/>
          </a:gradFill>
          <a:ln w="12700">
            <a:solidFill>
              <a:srgbClr val="C0C0C0"/>
            </a:solidFill>
            <a:miter lim="800000"/>
            <a:headEnd/>
            <a:tailEnd/>
          </a:ln>
          <a:effectLst>
            <a:outerShdw dist="50800" dir="2700000" algn="ctr" rotWithShape="0">
              <a:srgbClr val="808080">
                <a:alpha val="40000"/>
              </a:srgbClr>
            </a:outerShdw>
          </a:effectLst>
        </p:spPr>
        <p:txBody>
          <a:bodyPr>
            <a:spAutoFit/>
          </a:bodyPr>
          <a:lstStyle/>
          <a:p>
            <a:pPr algn="just">
              <a:lnSpc>
                <a:spcPct val="130000"/>
              </a:lnSpc>
            </a:pPr>
            <a:r>
              <a:rPr kumimoji="0" lang="ru-RU" sz="2400" dirty="0" smtClean="0">
                <a:solidFill>
                  <a:srgbClr val="17375E"/>
                </a:solidFill>
              </a:rPr>
              <a:t>	</a:t>
            </a:r>
            <a:r>
              <a:rPr kumimoji="0" lang="ru-RU" sz="2400" dirty="0" smtClean="0"/>
              <a:t>Индукционными называют переменные, значения которых на </a:t>
            </a:r>
            <a:r>
              <a:rPr kumimoji="0" lang="en-US" sz="2400" dirty="0" smtClean="0"/>
              <a:t>n</a:t>
            </a:r>
            <a:r>
              <a:rPr kumimoji="0" lang="ru-RU" sz="2400" dirty="0" smtClean="0"/>
              <a:t>-</a:t>
            </a:r>
            <a:r>
              <a:rPr kumimoji="0" lang="ru-RU" sz="2400" dirty="0" err="1" smtClean="0"/>
              <a:t>й</a:t>
            </a:r>
            <a:r>
              <a:rPr kumimoji="0" lang="ru-RU" sz="2400" dirty="0" smtClean="0"/>
              <a:t> итерации представляют собой функцию только от номера итерации и, возможно, некоторого начального значения, присвоенного вне цикла</a:t>
            </a:r>
            <a:r>
              <a:rPr kumimoji="0" lang="en-US" sz="2400" dirty="0" smtClean="0">
                <a:solidFill>
                  <a:srgbClr val="17375E"/>
                </a:solidFill>
              </a:rPr>
              <a:t>. </a:t>
            </a:r>
            <a:endParaRPr kumimoji="0" lang="en-US" sz="2400" dirty="0">
              <a:solidFill>
                <a:srgbClr val="17375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оугольник 20"/>
          <p:cNvSpPr/>
          <p:nvPr/>
        </p:nvSpPr>
        <p:spPr>
          <a:xfrm>
            <a:off x="276225" y="1658938"/>
            <a:ext cx="8580438" cy="3859518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rgbClr val="D9D9D9"/>
              </a:gs>
            </a:gsLst>
            <a:lin ang="5400000" scaled="1"/>
            <a:tileRect/>
          </a:gradFill>
          <a:ln w="12700">
            <a:solidFill>
              <a:srgbClr val="C0C0C0"/>
            </a:solidFill>
          </a:ln>
          <a:effectLst>
            <a:outerShdw dist="50800" dir="2700000" algn="ctr" rotWithShape="0">
              <a:srgbClr val="808080">
                <a:alpha val="40000"/>
              </a:srgbClr>
            </a:outerShdw>
          </a:effectLst>
        </p:spPr>
        <p:txBody>
          <a:bodyPr>
            <a:spAutoFit/>
          </a:bodyPr>
          <a:lstStyle/>
          <a:p>
            <a:r>
              <a:rPr kumimoji="0" 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do </a:t>
            </a:r>
            <a:r>
              <a:rPr kumimoji="0" lang="en-US" sz="24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i</a:t>
            </a:r>
            <a:r>
              <a:rPr kumimoji="0" 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 = 1, u</a:t>
            </a:r>
            <a:r>
              <a:rPr kumimoji="0" lang="en-US" sz="2400" baseline="-250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1</a:t>
            </a:r>
          </a:p>
          <a:p>
            <a:r>
              <a:rPr kumimoji="0" 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  do j = 1,u</a:t>
            </a:r>
            <a:r>
              <a:rPr kumimoji="0" lang="en-US" sz="2400" baseline="-250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2</a:t>
            </a:r>
            <a:endParaRPr kumimoji="0" lang="ru-RU" sz="2400" baseline="-250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r>
              <a:rPr kumimoji="0" 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      do k = 1,u</a:t>
            </a:r>
            <a:r>
              <a:rPr kumimoji="0" lang="en-US" sz="2400" baseline="-250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3</a:t>
            </a:r>
          </a:p>
          <a:p>
            <a:r>
              <a:rPr kumimoji="0" 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            S:	a(</a:t>
            </a:r>
            <a:r>
              <a:rPr kumimoji="0" lang="en-US" sz="24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i</a:t>
            </a:r>
            <a:r>
              <a:rPr kumimoji="0" 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, j, k) = a(</a:t>
            </a:r>
            <a:r>
              <a:rPr kumimoji="0" lang="en-US" sz="24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i</a:t>
            </a:r>
            <a:r>
              <a:rPr kumimoji="0" 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, j-1, k+1)*2</a:t>
            </a:r>
          </a:p>
          <a:p>
            <a:r>
              <a:rPr kumimoji="0" 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      end do</a:t>
            </a:r>
            <a:endParaRPr kumimoji="0" lang="ru-RU" sz="24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r>
              <a:rPr kumimoji="0" 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  end do</a:t>
            </a:r>
          </a:p>
          <a:p>
            <a:r>
              <a:rPr kumimoji="0" 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end do</a:t>
            </a:r>
            <a:endParaRPr kumimoji="0" lang="ru-RU" sz="24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>
              <a:spcBef>
                <a:spcPct val="20000"/>
              </a:spcBef>
            </a:pPr>
            <a:r>
              <a:rPr kumimoji="0" lang="ru-RU" sz="2400" dirty="0"/>
              <a:t>Вектор расстояний</a:t>
            </a:r>
            <a:r>
              <a:rPr kumimoji="0" lang="en-US" sz="2400" dirty="0"/>
              <a:t> </a:t>
            </a:r>
            <a:r>
              <a:rPr kumimoji="0" lang="en-US" sz="2400" b="1" dirty="0"/>
              <a:t>D</a:t>
            </a:r>
            <a:r>
              <a:rPr kumimoji="0" lang="ru-RU" sz="2400" dirty="0"/>
              <a:t> = (0, 1, </a:t>
            </a:r>
            <a:r>
              <a:rPr kumimoji="0" lang="en-US" sz="2400" dirty="0" smtClean="0"/>
              <a:t>-</a:t>
            </a:r>
            <a:r>
              <a:rPr kumimoji="0" lang="ru-RU" sz="2400" dirty="0" smtClean="0"/>
              <a:t>1</a:t>
            </a:r>
            <a:r>
              <a:rPr kumimoji="0" lang="ru-RU" sz="2400" dirty="0"/>
              <a:t>),</a:t>
            </a:r>
            <a:r>
              <a:rPr kumimoji="0" lang="en-US" sz="2400" dirty="0"/>
              <a:t/>
            </a:r>
            <a:br>
              <a:rPr kumimoji="0" lang="en-US" sz="2400" dirty="0"/>
            </a:br>
            <a:r>
              <a:rPr kumimoji="0" lang="ru-RU" sz="2400" dirty="0"/>
              <a:t>  вектор направлений </a:t>
            </a:r>
            <a:r>
              <a:rPr kumimoji="0" lang="en-US" sz="2400" b="1" dirty="0"/>
              <a:t>d </a:t>
            </a:r>
            <a:r>
              <a:rPr kumimoji="0" lang="ru-RU" sz="2400" dirty="0"/>
              <a:t>=</a:t>
            </a:r>
            <a:r>
              <a:rPr kumimoji="0" lang="en-US" sz="2400" dirty="0"/>
              <a:t> </a:t>
            </a:r>
            <a:r>
              <a:rPr kumimoji="0" lang="ru-RU" sz="2400" dirty="0"/>
              <a:t>(</a:t>
            </a:r>
            <a:r>
              <a:rPr kumimoji="0" lang="ja-JP" altLang="ru-RU" sz="2400" dirty="0"/>
              <a:t>“</a:t>
            </a:r>
            <a:r>
              <a:rPr kumimoji="0" lang="ru-RU" altLang="ja-JP" sz="2400" dirty="0"/>
              <a:t>=</a:t>
            </a:r>
            <a:r>
              <a:rPr kumimoji="0" lang="ja-JP" altLang="ru-RU" sz="2400" dirty="0"/>
              <a:t>”</a:t>
            </a:r>
            <a:r>
              <a:rPr kumimoji="0" lang="ru-RU" altLang="ja-JP" sz="2400" dirty="0"/>
              <a:t>,</a:t>
            </a:r>
            <a:r>
              <a:rPr kumimoji="0" lang="en-US" altLang="ja-JP" sz="2400" dirty="0"/>
              <a:t> </a:t>
            </a:r>
            <a:r>
              <a:rPr kumimoji="0" lang="ja-JP" altLang="ru-RU" sz="2400" dirty="0"/>
              <a:t>“</a:t>
            </a:r>
            <a:r>
              <a:rPr kumimoji="0" lang="ru-RU" altLang="ja-JP" sz="2400" dirty="0"/>
              <a:t>&lt;</a:t>
            </a:r>
            <a:r>
              <a:rPr kumimoji="0" lang="ja-JP" altLang="ru-RU" sz="2400" dirty="0"/>
              <a:t>”</a:t>
            </a:r>
            <a:r>
              <a:rPr kumimoji="0" lang="ru-RU" altLang="ja-JP" sz="2400" dirty="0"/>
              <a:t>,</a:t>
            </a:r>
            <a:r>
              <a:rPr kumimoji="0" lang="en-US" altLang="ja-JP" sz="2400" dirty="0"/>
              <a:t> </a:t>
            </a:r>
            <a:r>
              <a:rPr kumimoji="0" lang="ja-JP" altLang="ru-RU" sz="2400" dirty="0"/>
              <a:t>“</a:t>
            </a:r>
            <a:r>
              <a:rPr kumimoji="0" lang="ru-RU" altLang="ja-JP" sz="2400" dirty="0"/>
              <a:t>&gt;</a:t>
            </a:r>
            <a:r>
              <a:rPr kumimoji="0" lang="ja-JP" altLang="ru-RU" sz="2400" dirty="0"/>
              <a:t>”</a:t>
            </a:r>
            <a:r>
              <a:rPr kumimoji="0" lang="ru-RU" altLang="ja-JP" sz="2400" dirty="0"/>
              <a:t>).</a:t>
            </a:r>
          </a:p>
          <a:p>
            <a:pPr algn="ctr"/>
            <a:r>
              <a:rPr kumimoji="0" lang="ru-RU" sz="2400" dirty="0"/>
              <a:t> Истинная зависимость. </a:t>
            </a:r>
            <a:endParaRPr kumimoji="0" lang="en-US" sz="2400" dirty="0"/>
          </a:p>
        </p:txBody>
      </p:sp>
      <p:sp>
        <p:nvSpPr>
          <p:cNvPr id="4098" name="Rectangle 2"/>
          <p:cNvSpPr txBox="1">
            <a:spLocks noRot="1" noChangeArrowheads="1"/>
          </p:cNvSpPr>
          <p:nvPr/>
        </p:nvSpPr>
        <p:spPr bwMode="auto">
          <a:xfrm>
            <a:off x="80963" y="106363"/>
            <a:ext cx="8928100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kumimoji="0" lang="ru-RU" sz="3600" b="1" dirty="0">
                <a:solidFill>
                  <a:srgbClr val="003794"/>
                </a:solidFill>
              </a:rPr>
              <a:t>Эквивалентные преобразования</a:t>
            </a:r>
            <a:endParaRPr kumimoji="0" lang="ru-RU" sz="3600" b="1" dirty="0">
              <a:solidFill>
                <a:schemeClr val="folHlink"/>
              </a:solidFill>
            </a:endParaRPr>
          </a:p>
        </p:txBody>
      </p:sp>
      <p:sp>
        <p:nvSpPr>
          <p:cNvPr id="7" name="Rechteck 36"/>
          <p:cNvSpPr>
            <a:spLocks noChangeArrowheads="1"/>
          </p:cNvSpPr>
          <p:nvPr/>
        </p:nvSpPr>
        <p:spPr bwMode="gray">
          <a:xfrm>
            <a:off x="323850" y="944563"/>
            <a:ext cx="8496300" cy="503237"/>
          </a:xfrm>
          <a:prstGeom prst="rect">
            <a:avLst/>
          </a:prstGeom>
          <a:gradFill rotWithShape="0">
            <a:gsLst>
              <a:gs pos="0">
                <a:srgbClr val="B9CDE5"/>
              </a:gs>
              <a:gs pos="100000">
                <a:srgbClr val="95B3D7"/>
              </a:gs>
            </a:gsLst>
            <a:lin ang="5400000" scaled="1"/>
          </a:gradFill>
          <a:ln w="12700">
            <a:solidFill>
              <a:srgbClr val="C0C0C0"/>
            </a:solidFill>
            <a:miter lim="800000"/>
            <a:headEnd/>
            <a:tailEnd/>
          </a:ln>
          <a:effectLst>
            <a:outerShdw dist="38100" dir="2700000" algn="tl" rotWithShape="0">
              <a:srgbClr val="808080">
                <a:alpha val="39999"/>
              </a:srgbClr>
            </a:outerShdw>
          </a:effectLst>
        </p:spPr>
        <p:txBody>
          <a:bodyPr lIns="216000" tIns="36000" rIns="216000" bIns="36000" anchor="ctr"/>
          <a:lstStyle/>
          <a:p>
            <a:pPr algn="ctr">
              <a:spcAft>
                <a:spcPct val="20000"/>
              </a:spcAft>
            </a:pPr>
            <a:r>
              <a:rPr kumimoji="0" lang="ru-RU" sz="32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Перестановка циклов</a:t>
            </a:r>
            <a:endParaRPr kumimoji="0" lang="ru-RU" sz="3200" b="1" noProof="1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МФТИ-2016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" dur="500" fill="hold"/>
                                        <p:tgtEl>
                                          <p:spTgt spid="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uiExpand="1" build="allAtOnce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7" name="Rectangle 2"/>
          <p:cNvSpPr txBox="1">
            <a:spLocks noRot="1" noChangeArrowheads="1"/>
          </p:cNvSpPr>
          <p:nvPr/>
        </p:nvSpPr>
        <p:spPr bwMode="auto">
          <a:xfrm>
            <a:off x="80963" y="106363"/>
            <a:ext cx="8928100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kumimoji="0" lang="ru-RU" sz="3600" b="1" dirty="0" smtClean="0">
                <a:solidFill>
                  <a:srgbClr val="003794"/>
                </a:solidFill>
              </a:rPr>
              <a:t>Скалярные переменные в циклах</a:t>
            </a:r>
            <a:endParaRPr kumimoji="0" lang="ru-RU" sz="3600" b="1" dirty="0">
              <a:solidFill>
                <a:schemeClr val="folHlink"/>
              </a:solidFill>
            </a:endParaRPr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МФТИ-2016</a:t>
            </a:r>
            <a:endParaRPr lang="ru-RU" dirty="0"/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239674" y="1885266"/>
            <a:ext cx="8605838" cy="3785652"/>
          </a:xfrm>
          <a:prstGeom prst="rect">
            <a:avLst/>
          </a:prstGeom>
          <a:gradFill>
            <a:gsLst>
              <a:gs pos="0">
                <a:schemeClr val="bg1">
                  <a:alpha val="0"/>
                </a:schemeClr>
              </a:gs>
              <a:gs pos="100000">
                <a:srgbClr val="D9D9D9"/>
              </a:gs>
            </a:gsLst>
            <a:lin ang="5400000" scaled="1"/>
          </a:gradFill>
          <a:ln w="12700">
            <a:solidFill>
              <a:srgbClr val="C0C0C0"/>
            </a:solidFill>
            <a:miter lim="800000"/>
            <a:headEnd/>
            <a:tailEnd/>
          </a:ln>
          <a:effectLst>
            <a:outerShdw dist="50800" dir="2700000" algn="ctr" rotWithShape="0">
              <a:srgbClr val="808080">
                <a:alpha val="40000"/>
              </a:srgbClr>
            </a:outerShdw>
          </a:effectLst>
        </p:spPr>
        <p:txBody>
          <a:bodyPr>
            <a:spAutoFit/>
          </a:bodyPr>
          <a:lstStyle/>
          <a:p>
            <a:endParaRPr kumimoji="0" lang="en-US" sz="2400" dirty="0" smtClean="0"/>
          </a:p>
          <a:p>
            <a:endParaRPr kumimoji="0" lang="en-US" sz="2400" dirty="0" smtClean="0"/>
          </a:p>
          <a:p>
            <a:r>
              <a:rPr kumimoji="0" lang="en-US" sz="2400" dirty="0" smtClean="0"/>
              <a:t>sum = 0</a:t>
            </a:r>
          </a:p>
          <a:p>
            <a:r>
              <a:rPr kumimoji="0" lang="en-US" sz="2400" dirty="0" smtClean="0"/>
              <a:t>do </a:t>
            </a:r>
            <a:r>
              <a:rPr kumimoji="0" lang="en-US" sz="2400" dirty="0" err="1" smtClean="0"/>
              <a:t>i</a:t>
            </a:r>
            <a:r>
              <a:rPr kumimoji="0" lang="en-US" sz="2400" dirty="0" smtClean="0"/>
              <a:t> = 1, n</a:t>
            </a:r>
          </a:p>
          <a:p>
            <a:r>
              <a:rPr kumimoji="0" lang="ru-RU" sz="2400" dirty="0" smtClean="0"/>
              <a:t>	</a:t>
            </a:r>
            <a:r>
              <a:rPr kumimoji="0" lang="en-US" sz="2400" dirty="0" smtClean="0"/>
              <a:t>sum = sum + a(</a:t>
            </a:r>
            <a:r>
              <a:rPr kumimoji="0" lang="en-US" sz="2400" dirty="0" err="1" smtClean="0"/>
              <a:t>i</a:t>
            </a:r>
            <a:r>
              <a:rPr kumimoji="0" lang="en-US" sz="2400" dirty="0" smtClean="0"/>
              <a:t>)</a:t>
            </a:r>
          </a:p>
          <a:p>
            <a:r>
              <a:rPr kumimoji="0" lang="en-US" sz="2400" dirty="0" smtClean="0"/>
              <a:t>end do</a:t>
            </a:r>
          </a:p>
          <a:p>
            <a:pPr algn="ctr">
              <a:spcBef>
                <a:spcPct val="50000"/>
              </a:spcBef>
            </a:pPr>
            <a:endParaRPr kumimoji="0" lang="ru-RU" sz="2400" dirty="0" smtClean="0"/>
          </a:p>
          <a:p>
            <a:pPr algn="ctr">
              <a:spcBef>
                <a:spcPct val="50000"/>
              </a:spcBef>
            </a:pPr>
            <a:r>
              <a:rPr kumimoji="0" lang="ru-RU" sz="2400" dirty="0" smtClean="0"/>
              <a:t>Это неэквивалентное преобразование</a:t>
            </a:r>
            <a:r>
              <a:rPr kumimoji="0" lang="en-US" sz="2400" dirty="0" smtClean="0"/>
              <a:t>. </a:t>
            </a:r>
            <a:r>
              <a:rPr kumimoji="0" lang="ru-RU" sz="2400" dirty="0" smtClean="0"/>
              <a:t>Оно может изменить результат вычислений.</a:t>
            </a:r>
            <a:endParaRPr kumimoji="0"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4081347" y="2175192"/>
            <a:ext cx="4170556" cy="2015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kumimoji="0" lang="ru-RU" sz="2400" dirty="0" smtClean="0"/>
              <a:t>После преобразования</a:t>
            </a:r>
            <a:r>
              <a:rPr kumimoji="0" lang="en-US" sz="2400" dirty="0" smtClean="0"/>
              <a:t>:</a:t>
            </a:r>
            <a:endParaRPr kumimoji="0" lang="en-US" sz="24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r>
              <a:rPr kumimoji="0"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sum = 0</a:t>
            </a:r>
          </a:p>
          <a:p>
            <a:r>
              <a:rPr kumimoji="0"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do </a:t>
            </a:r>
            <a:r>
              <a:rPr kumimoji="0"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i</a:t>
            </a:r>
            <a:r>
              <a:rPr kumimoji="0"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= 1, n</a:t>
            </a:r>
          </a:p>
          <a:p>
            <a:r>
              <a:rPr kumimoji="0" lang="ru-RU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kumimoji="0"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reduction(add</a:t>
            </a:r>
            <a:r>
              <a:rPr kumimoji="0" lang="ru-RU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:</a:t>
            </a:r>
            <a:r>
              <a:rPr kumimoji="0"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a, n, sum)</a:t>
            </a:r>
          </a:p>
          <a:p>
            <a:r>
              <a:rPr kumimoji="0"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end do</a:t>
            </a:r>
            <a:endParaRPr kumimoji="0" lang="ru-RU" sz="24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1" name="Rechteck 36"/>
          <p:cNvSpPr>
            <a:spLocks noChangeArrowheads="1"/>
          </p:cNvSpPr>
          <p:nvPr/>
        </p:nvSpPr>
        <p:spPr bwMode="gray">
          <a:xfrm>
            <a:off x="323850" y="944563"/>
            <a:ext cx="8496300" cy="503237"/>
          </a:xfrm>
          <a:prstGeom prst="rect">
            <a:avLst/>
          </a:prstGeom>
          <a:gradFill rotWithShape="0">
            <a:gsLst>
              <a:gs pos="0">
                <a:srgbClr val="B9CDE5"/>
              </a:gs>
              <a:gs pos="100000">
                <a:srgbClr val="95B3D7"/>
              </a:gs>
            </a:gsLst>
            <a:lin ang="5400000" scaled="1"/>
          </a:gradFill>
          <a:ln w="12700">
            <a:solidFill>
              <a:srgbClr val="C0C0C0"/>
            </a:solidFill>
            <a:miter lim="800000"/>
            <a:headEnd/>
            <a:tailEnd/>
          </a:ln>
          <a:effectLst>
            <a:outerShdw dist="38100" dir="2700000" algn="tl" rotWithShape="0">
              <a:srgbClr val="808080">
                <a:alpha val="39999"/>
              </a:srgbClr>
            </a:outerShdw>
          </a:effectLst>
        </p:spPr>
        <p:txBody>
          <a:bodyPr lIns="216000" tIns="36000" rIns="216000" bIns="36000" anchor="ctr"/>
          <a:lstStyle/>
          <a:p>
            <a:pPr algn="ctr">
              <a:spcAft>
                <a:spcPct val="20000"/>
              </a:spcAft>
            </a:pPr>
            <a:r>
              <a:rPr kumimoji="0" lang="ru-RU" sz="32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Редукционные операции </a:t>
            </a:r>
            <a:r>
              <a:rPr kumimoji="0" lang="en-US" sz="32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reduction(</a:t>
            </a:r>
            <a:r>
              <a:rPr kumimoji="0" lang="en-US" sz="3200" b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op:list</a:t>
            </a:r>
            <a:r>
              <a:rPr kumimoji="0" lang="en-US" sz="32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)</a:t>
            </a:r>
            <a:r>
              <a:rPr kumimoji="0" lang="ru-RU" sz="32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</a:t>
            </a:r>
            <a:endParaRPr kumimoji="0" lang="ru-RU" sz="3200" b="1" noProof="1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WordArt 3"/>
          <p:cNvSpPr>
            <a:spLocks noChangeArrowheads="1" noChangeShapeType="1" noTextEdit="1"/>
          </p:cNvSpPr>
          <p:nvPr/>
        </p:nvSpPr>
        <p:spPr bwMode="gray">
          <a:xfrm>
            <a:off x="1581150" y="1585913"/>
            <a:ext cx="1322388" cy="21669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28575">
                  <a:solidFill>
                    <a:srgbClr val="FFFF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C0C0C0"/>
                    </a:gs>
                    <a:gs pos="100000">
                      <a:srgbClr val="484848"/>
                    </a:gs>
                  </a:gsLst>
                  <a:lin ang="5400000" scaled="1"/>
                </a:gradFill>
                <a:effectLst>
                  <a:outerShdw dist="63500" dir="2212194" algn="ctr" rotWithShape="0">
                    <a:srgbClr val="808080">
                      <a:alpha val="50000"/>
                    </a:srgbClr>
                  </a:outerShdw>
                </a:effectLst>
                <a:latin typeface="Arial Black"/>
              </a:rPr>
              <a:t>?</a:t>
            </a:r>
          </a:p>
        </p:txBody>
      </p:sp>
      <p:sp>
        <p:nvSpPr>
          <p:cNvPr id="31747" name="WordArt 8"/>
          <p:cNvSpPr>
            <a:spLocks noChangeArrowheads="1" noChangeShapeType="1" noTextEdit="1"/>
          </p:cNvSpPr>
          <p:nvPr/>
        </p:nvSpPr>
        <p:spPr bwMode="gray">
          <a:xfrm>
            <a:off x="763588" y="2536825"/>
            <a:ext cx="1004887" cy="1647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28575">
                  <a:solidFill>
                    <a:srgbClr val="FFFF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FF"/>
                    </a:gs>
                    <a:gs pos="100000">
                      <a:srgbClr val="B4B4B4"/>
                    </a:gs>
                  </a:gsLst>
                  <a:lin ang="5400000" scaled="1"/>
                </a:gradFill>
                <a:effectLst>
                  <a:outerShdw dist="63500" dir="2212194" algn="ctr" rotWithShape="0">
                    <a:srgbClr val="808080">
                      <a:alpha val="50000"/>
                    </a:srgbClr>
                  </a:outerShdw>
                </a:effectLst>
                <a:latin typeface="Arial Black"/>
              </a:rPr>
              <a:t>?</a:t>
            </a:r>
          </a:p>
        </p:txBody>
      </p:sp>
      <p:sp>
        <p:nvSpPr>
          <p:cNvPr id="31748" name="WordArt 9"/>
          <p:cNvSpPr>
            <a:spLocks noChangeArrowheads="1" noChangeShapeType="1" noTextEdit="1"/>
          </p:cNvSpPr>
          <p:nvPr/>
        </p:nvSpPr>
        <p:spPr bwMode="gray">
          <a:xfrm>
            <a:off x="2200275" y="2484438"/>
            <a:ext cx="1546225" cy="25352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28575">
                  <a:solidFill>
                    <a:srgbClr val="FFFF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1C4FF"/>
                    </a:gs>
                    <a:gs pos="100000">
                      <a:schemeClr val="accent1"/>
                    </a:gs>
                  </a:gsLst>
                  <a:lin ang="5400000" scaled="1"/>
                </a:gradFill>
                <a:effectLst>
                  <a:outerShdw dist="63500" dir="2212194" algn="ctr" rotWithShape="0">
                    <a:srgbClr val="808080">
                      <a:alpha val="50000"/>
                    </a:srgbClr>
                  </a:outerShdw>
                </a:effectLst>
                <a:latin typeface="Arial Black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07632896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оугольник 20"/>
          <p:cNvSpPr/>
          <p:nvPr/>
        </p:nvSpPr>
        <p:spPr>
          <a:xfrm>
            <a:off x="276225" y="1658938"/>
            <a:ext cx="8580438" cy="4635115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rgbClr val="D9D9D9"/>
              </a:gs>
            </a:gsLst>
            <a:lin ang="5400000" scaled="1"/>
            <a:tileRect/>
          </a:gradFill>
          <a:ln w="12700">
            <a:solidFill>
              <a:srgbClr val="C0C0C0"/>
            </a:solidFill>
          </a:ln>
          <a:effectLst>
            <a:outerShdw dist="50800" dir="2700000" algn="ctr" rotWithShape="0">
              <a:srgbClr val="808080">
                <a:alpha val="40000"/>
              </a:srgbClr>
            </a:outerShdw>
          </a:effectLst>
        </p:spPr>
        <p:txBody>
          <a:bodyPr>
            <a:spAutoFit/>
          </a:bodyPr>
          <a:lstStyle/>
          <a:p>
            <a:r>
              <a:rPr kumimoji="0" 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do </a:t>
            </a:r>
            <a:r>
              <a:rPr kumimoji="0" lang="en-US" sz="24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i</a:t>
            </a:r>
            <a:r>
              <a:rPr kumimoji="0" 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 = 1, u</a:t>
            </a:r>
            <a:r>
              <a:rPr kumimoji="0" lang="en-US" sz="2400" baseline="-250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1</a:t>
            </a:r>
          </a:p>
          <a:p>
            <a:r>
              <a:rPr kumimoji="0" 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  do j = 1,u</a:t>
            </a:r>
            <a:r>
              <a:rPr kumimoji="0" lang="en-US" sz="2400" baseline="-250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2</a:t>
            </a:r>
            <a:endParaRPr kumimoji="0" lang="ru-RU" sz="2400" baseline="-250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r>
              <a:rPr kumimoji="0" 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      do k = 1,u</a:t>
            </a:r>
            <a:r>
              <a:rPr kumimoji="0" lang="en-US" sz="2400" baseline="-250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3</a:t>
            </a:r>
          </a:p>
          <a:p>
            <a:r>
              <a:rPr kumimoji="0" 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            S:	a(</a:t>
            </a:r>
            <a:r>
              <a:rPr kumimoji="0" lang="en-US" sz="24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i</a:t>
            </a:r>
            <a:r>
              <a:rPr kumimoji="0" 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, j, k) = a(</a:t>
            </a:r>
            <a:r>
              <a:rPr kumimoji="0" lang="en-US" sz="24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i</a:t>
            </a:r>
            <a:r>
              <a:rPr kumimoji="0" 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, j-1, k+1)*2</a:t>
            </a:r>
          </a:p>
          <a:p>
            <a:r>
              <a:rPr kumimoji="0" 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      end do</a:t>
            </a:r>
            <a:endParaRPr kumimoji="0" lang="ru-RU" sz="24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r>
              <a:rPr kumimoji="0" 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  end do</a:t>
            </a:r>
          </a:p>
          <a:p>
            <a:r>
              <a:rPr kumimoji="0" 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end do</a:t>
            </a:r>
            <a:endParaRPr kumimoji="0" lang="ru-RU" sz="24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>
              <a:spcBef>
                <a:spcPct val="30000"/>
              </a:spcBef>
            </a:pPr>
            <a:r>
              <a:rPr kumimoji="0" lang="ru-RU" sz="2400" dirty="0" smtClean="0"/>
              <a:t>Распараллеливание возможно по </a:t>
            </a:r>
            <a:r>
              <a:rPr kumimoji="0" lang="en-US" sz="2400" dirty="0" smtClean="0"/>
              <a:t> </a:t>
            </a:r>
            <a:r>
              <a:rPr kumimoji="0" lang="ru-RU" sz="2400" dirty="0" smtClean="0"/>
              <a:t>внешнему циклу </a:t>
            </a:r>
            <a:r>
              <a:rPr kumimoji="0" lang="en-US" sz="2400" dirty="0" smtClean="0"/>
              <a:t>(</a:t>
            </a:r>
            <a:r>
              <a:rPr kumimoji="0" lang="ru-RU" sz="2400" dirty="0" smtClean="0"/>
              <a:t>индекс</a:t>
            </a:r>
            <a:r>
              <a:rPr kumimoji="0" lang="en-US" sz="2400" dirty="0" smtClean="0"/>
              <a:t> </a:t>
            </a:r>
            <a:r>
              <a:rPr kumimoji="0" lang="en-US" sz="2400" dirty="0" err="1" smtClean="0"/>
              <a:t>i</a:t>
            </a:r>
            <a:r>
              <a:rPr kumimoji="0" lang="en-US" sz="2400" dirty="0" smtClean="0"/>
              <a:t>), </a:t>
            </a:r>
            <a:r>
              <a:rPr kumimoji="0" lang="ru-RU" sz="2400" dirty="0" smtClean="0"/>
              <a:t>внутреннему циклу</a:t>
            </a:r>
            <a:r>
              <a:rPr kumimoji="0" lang="en-US" sz="2400" dirty="0" smtClean="0"/>
              <a:t> (</a:t>
            </a:r>
            <a:r>
              <a:rPr kumimoji="0" lang="ru-RU" sz="2400" dirty="0" smtClean="0"/>
              <a:t>индекс</a:t>
            </a:r>
            <a:r>
              <a:rPr kumimoji="0" lang="en-US" sz="2400" dirty="0" smtClean="0"/>
              <a:t> k) </a:t>
            </a:r>
            <a:r>
              <a:rPr kumimoji="0" lang="ru-RU" sz="2400" dirty="0" smtClean="0"/>
              <a:t>или по обоим</a:t>
            </a:r>
            <a:r>
              <a:rPr kumimoji="0" lang="en-US" sz="2400" dirty="0" smtClean="0"/>
              <a:t>.</a:t>
            </a:r>
            <a:endParaRPr kumimoji="0" lang="el-GR" sz="2400" dirty="0" smtClean="0"/>
          </a:p>
          <a:p>
            <a:pPr algn="ctr"/>
            <a:r>
              <a:rPr kumimoji="0" lang="ru-RU" sz="2400" dirty="0" smtClean="0"/>
              <a:t>Для распараллеливания по индексу</a:t>
            </a:r>
            <a:r>
              <a:rPr kumimoji="0" lang="en-US" sz="2400" dirty="0" smtClean="0"/>
              <a:t> k </a:t>
            </a:r>
            <a:r>
              <a:rPr kumimoji="0" lang="ru-RU" sz="2400" dirty="0" smtClean="0"/>
              <a:t>нужна барьерная синхронизация после этого цикла</a:t>
            </a:r>
            <a:r>
              <a:rPr kumimoji="0" lang="en-US" sz="2400" dirty="0" smtClean="0"/>
              <a:t>.  </a:t>
            </a:r>
            <a:r>
              <a:rPr kumimoji="0" lang="ru-RU" sz="2400" dirty="0" smtClean="0"/>
              <a:t>Потребуется</a:t>
            </a:r>
            <a:r>
              <a:rPr kumimoji="0" lang="en-US" sz="2400" dirty="0" smtClean="0"/>
              <a:t> </a:t>
            </a:r>
            <a:br>
              <a:rPr kumimoji="0" lang="en-US" sz="2400" dirty="0" smtClean="0"/>
            </a:br>
            <a:r>
              <a:rPr kumimoji="0" lang="en-US" sz="2400" dirty="0" smtClean="0"/>
              <a:t>u</a:t>
            </a:r>
            <a:r>
              <a:rPr kumimoji="0" lang="en-US" sz="2400" baseline="-25000" dirty="0" smtClean="0"/>
              <a:t>1</a:t>
            </a:r>
            <a:r>
              <a:rPr kumimoji="0" lang="en-US" sz="2400" dirty="0" smtClean="0"/>
              <a:t> x u</a:t>
            </a:r>
            <a:r>
              <a:rPr kumimoji="0" lang="en-US" sz="2400" baseline="-25000" dirty="0" smtClean="0"/>
              <a:t>2</a:t>
            </a:r>
            <a:r>
              <a:rPr kumimoji="0" lang="en-US" sz="2400" dirty="0" smtClean="0"/>
              <a:t> </a:t>
            </a:r>
            <a:r>
              <a:rPr kumimoji="0" lang="ru-RU" sz="2400" dirty="0" smtClean="0"/>
              <a:t>синхронизаций</a:t>
            </a:r>
            <a:r>
              <a:rPr kumimoji="0" lang="en-US" sz="2400" dirty="0" smtClean="0"/>
              <a:t>.</a:t>
            </a:r>
            <a:endParaRPr kumimoji="0" lang="en-US" sz="2400" dirty="0"/>
          </a:p>
        </p:txBody>
      </p:sp>
      <p:sp>
        <p:nvSpPr>
          <p:cNvPr id="4098" name="Rectangle 2"/>
          <p:cNvSpPr txBox="1">
            <a:spLocks noRot="1" noChangeArrowheads="1"/>
          </p:cNvSpPr>
          <p:nvPr/>
        </p:nvSpPr>
        <p:spPr bwMode="auto">
          <a:xfrm>
            <a:off x="80963" y="106363"/>
            <a:ext cx="8928100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kumimoji="0" lang="ru-RU" sz="3600" b="1" dirty="0">
                <a:solidFill>
                  <a:srgbClr val="003794"/>
                </a:solidFill>
              </a:rPr>
              <a:t>Эквивалентные преобразования</a:t>
            </a:r>
            <a:endParaRPr kumimoji="0" lang="ru-RU" sz="3600" b="1" dirty="0">
              <a:solidFill>
                <a:schemeClr val="folHlink"/>
              </a:solidFill>
            </a:endParaRPr>
          </a:p>
        </p:txBody>
      </p:sp>
      <p:sp>
        <p:nvSpPr>
          <p:cNvPr id="7" name="Rechteck 36"/>
          <p:cNvSpPr>
            <a:spLocks noChangeArrowheads="1"/>
          </p:cNvSpPr>
          <p:nvPr/>
        </p:nvSpPr>
        <p:spPr bwMode="gray">
          <a:xfrm>
            <a:off x="323850" y="944563"/>
            <a:ext cx="8496300" cy="503237"/>
          </a:xfrm>
          <a:prstGeom prst="rect">
            <a:avLst/>
          </a:prstGeom>
          <a:gradFill rotWithShape="0">
            <a:gsLst>
              <a:gs pos="0">
                <a:srgbClr val="B9CDE5"/>
              </a:gs>
              <a:gs pos="100000">
                <a:srgbClr val="95B3D7"/>
              </a:gs>
            </a:gsLst>
            <a:lin ang="5400000" scaled="1"/>
          </a:gradFill>
          <a:ln w="12700">
            <a:solidFill>
              <a:srgbClr val="C0C0C0"/>
            </a:solidFill>
            <a:miter lim="800000"/>
            <a:headEnd/>
            <a:tailEnd/>
          </a:ln>
          <a:effectLst>
            <a:outerShdw dist="38100" dir="2700000" algn="tl" rotWithShape="0">
              <a:srgbClr val="808080">
                <a:alpha val="39999"/>
              </a:srgbClr>
            </a:outerShdw>
          </a:effectLst>
        </p:spPr>
        <p:txBody>
          <a:bodyPr lIns="216000" tIns="36000" rIns="216000" bIns="36000" anchor="ctr"/>
          <a:lstStyle/>
          <a:p>
            <a:pPr algn="ctr">
              <a:spcAft>
                <a:spcPct val="20000"/>
              </a:spcAft>
            </a:pPr>
            <a:r>
              <a:rPr kumimoji="0" lang="ru-RU" sz="32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Перестановка циклов</a:t>
            </a:r>
            <a:endParaRPr kumimoji="0" lang="ru-RU" sz="3200" b="1" noProof="1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МФТИ-2016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оугольник 20"/>
          <p:cNvSpPr/>
          <p:nvPr/>
        </p:nvSpPr>
        <p:spPr>
          <a:xfrm>
            <a:off x="276225" y="1658938"/>
            <a:ext cx="8580438" cy="3859518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rgbClr val="D9D9D9"/>
              </a:gs>
            </a:gsLst>
            <a:lin ang="5400000" scaled="1"/>
            <a:tileRect/>
          </a:gradFill>
          <a:ln w="12700">
            <a:solidFill>
              <a:srgbClr val="C0C0C0"/>
            </a:solidFill>
          </a:ln>
          <a:effectLst>
            <a:outerShdw dist="50800" dir="2700000" algn="ctr" rotWithShape="0">
              <a:srgbClr val="808080">
                <a:alpha val="40000"/>
              </a:srgbClr>
            </a:outerShdw>
          </a:effectLst>
        </p:spPr>
        <p:txBody>
          <a:bodyPr>
            <a:spAutoFit/>
          </a:bodyPr>
          <a:lstStyle/>
          <a:p>
            <a:r>
              <a:rPr kumimoji="0" 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do </a:t>
            </a:r>
            <a:r>
              <a:rPr kumimoji="0" lang="en-US" sz="24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i</a:t>
            </a:r>
            <a:r>
              <a:rPr kumimoji="0" 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 = 1, u</a:t>
            </a:r>
            <a:r>
              <a:rPr kumimoji="0" lang="en-US" sz="2400" baseline="-250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1</a:t>
            </a:r>
          </a:p>
          <a:p>
            <a:r>
              <a:rPr kumimoji="0" 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  do j = 1,u</a:t>
            </a:r>
            <a:r>
              <a:rPr kumimoji="0" lang="en-US" sz="2400" baseline="-250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2</a:t>
            </a:r>
            <a:endParaRPr kumimoji="0" lang="ru-RU" sz="2400" baseline="-250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r>
              <a:rPr kumimoji="0" 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      do k = 1,u</a:t>
            </a:r>
            <a:r>
              <a:rPr kumimoji="0" lang="en-US" sz="2400" baseline="-250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3</a:t>
            </a:r>
          </a:p>
          <a:p>
            <a:r>
              <a:rPr kumimoji="0" 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            S:	a(</a:t>
            </a:r>
            <a:r>
              <a:rPr kumimoji="0" lang="en-US" sz="24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i</a:t>
            </a:r>
            <a:r>
              <a:rPr kumimoji="0" 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, j, k) = a(</a:t>
            </a:r>
            <a:r>
              <a:rPr kumimoji="0" lang="en-US" sz="24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i</a:t>
            </a:r>
            <a:r>
              <a:rPr kumimoji="0" 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, j-1, k+1)*2</a:t>
            </a:r>
          </a:p>
          <a:p>
            <a:r>
              <a:rPr kumimoji="0" 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      end do</a:t>
            </a:r>
            <a:endParaRPr kumimoji="0" lang="ru-RU" sz="24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r>
              <a:rPr kumimoji="0" 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  end do</a:t>
            </a:r>
          </a:p>
          <a:p>
            <a:r>
              <a:rPr kumimoji="0" 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end do</a:t>
            </a:r>
            <a:endParaRPr kumimoji="0" lang="ru-RU" sz="24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>
              <a:spcBef>
                <a:spcPct val="20000"/>
              </a:spcBef>
            </a:pPr>
            <a:r>
              <a:rPr kumimoji="0" lang="ru-RU" sz="2400" dirty="0"/>
              <a:t>Вектор расстояний</a:t>
            </a:r>
            <a:r>
              <a:rPr kumimoji="0" lang="en-US" sz="2400" dirty="0"/>
              <a:t> </a:t>
            </a:r>
            <a:r>
              <a:rPr kumimoji="0" lang="en-US" sz="2400" b="1" dirty="0"/>
              <a:t>D</a:t>
            </a:r>
            <a:r>
              <a:rPr kumimoji="0" lang="ru-RU" sz="2400" dirty="0"/>
              <a:t> = </a:t>
            </a:r>
            <a:r>
              <a:rPr kumimoji="0" lang="ru-RU" sz="2400" dirty="0" smtClean="0"/>
              <a:t>(</a:t>
            </a:r>
            <a:r>
              <a:rPr kumimoji="0" lang="en-US" sz="2400" dirty="0" smtClean="0"/>
              <a:t>0</a:t>
            </a:r>
            <a:r>
              <a:rPr kumimoji="0" lang="ru-RU" sz="2400" dirty="0" smtClean="0"/>
              <a:t>,</a:t>
            </a:r>
            <a:r>
              <a:rPr kumimoji="0" lang="ru-RU" sz="2400" dirty="0"/>
              <a:t> </a:t>
            </a:r>
            <a:r>
              <a:rPr kumimoji="0" lang="ru-RU" sz="2400" dirty="0" smtClean="0"/>
              <a:t>1</a:t>
            </a:r>
            <a:r>
              <a:rPr kumimoji="0" lang="ru-RU" sz="2400" dirty="0"/>
              <a:t>, </a:t>
            </a:r>
            <a:r>
              <a:rPr kumimoji="0" lang="en-US" sz="2400" dirty="0" smtClean="0"/>
              <a:t>-1</a:t>
            </a:r>
            <a:r>
              <a:rPr kumimoji="0" lang="ru-RU" sz="2400" dirty="0" smtClean="0"/>
              <a:t>),</a:t>
            </a:r>
            <a:r>
              <a:rPr kumimoji="0" lang="en-US" sz="2400" dirty="0"/>
              <a:t/>
            </a:r>
            <a:br>
              <a:rPr kumimoji="0" lang="en-US" sz="2400" dirty="0"/>
            </a:br>
            <a:r>
              <a:rPr kumimoji="0" lang="ru-RU" sz="2400" dirty="0"/>
              <a:t>  вектор направлений </a:t>
            </a:r>
            <a:r>
              <a:rPr kumimoji="0" lang="en-US" sz="2400" b="1" dirty="0"/>
              <a:t>d </a:t>
            </a:r>
            <a:r>
              <a:rPr kumimoji="0" lang="ru-RU" sz="2400" dirty="0"/>
              <a:t>=</a:t>
            </a:r>
            <a:r>
              <a:rPr kumimoji="0" lang="en-US" sz="2400" dirty="0"/>
              <a:t> </a:t>
            </a:r>
            <a:r>
              <a:rPr kumimoji="0" lang="ru-RU" sz="2400" dirty="0"/>
              <a:t>(</a:t>
            </a:r>
            <a:r>
              <a:rPr kumimoji="0" lang="ja-JP" altLang="ru-RU" sz="2400" dirty="0"/>
              <a:t>“</a:t>
            </a:r>
            <a:r>
              <a:rPr kumimoji="0" lang="ru-RU" altLang="ja-JP" sz="2400" dirty="0"/>
              <a:t>=</a:t>
            </a:r>
            <a:r>
              <a:rPr kumimoji="0" lang="ja-JP" altLang="ru-RU" sz="2400" dirty="0"/>
              <a:t>”</a:t>
            </a:r>
            <a:r>
              <a:rPr kumimoji="0" lang="ru-RU" altLang="ja-JP" sz="2400" dirty="0"/>
              <a:t>,</a:t>
            </a:r>
            <a:r>
              <a:rPr kumimoji="0" lang="en-US" altLang="ja-JP" sz="2400" dirty="0"/>
              <a:t> </a:t>
            </a:r>
            <a:r>
              <a:rPr kumimoji="0" lang="ja-JP" altLang="ru-RU" sz="2400" dirty="0"/>
              <a:t>“</a:t>
            </a:r>
            <a:r>
              <a:rPr kumimoji="0" lang="ru-RU" altLang="ja-JP" sz="2400" dirty="0"/>
              <a:t>&lt;</a:t>
            </a:r>
            <a:r>
              <a:rPr kumimoji="0" lang="ja-JP" altLang="ru-RU" sz="2400" dirty="0"/>
              <a:t>”</a:t>
            </a:r>
            <a:r>
              <a:rPr kumimoji="0" lang="ru-RU" altLang="ja-JP" sz="2400" dirty="0"/>
              <a:t>,</a:t>
            </a:r>
            <a:r>
              <a:rPr kumimoji="0" lang="en-US" altLang="ja-JP" sz="2400" dirty="0"/>
              <a:t> </a:t>
            </a:r>
            <a:r>
              <a:rPr kumimoji="0" lang="ja-JP" altLang="ru-RU" sz="2400" dirty="0"/>
              <a:t>“</a:t>
            </a:r>
            <a:r>
              <a:rPr kumimoji="0" lang="ru-RU" altLang="ja-JP" sz="2400" dirty="0"/>
              <a:t>&gt;</a:t>
            </a:r>
            <a:r>
              <a:rPr kumimoji="0" lang="ja-JP" altLang="ru-RU" sz="2400" dirty="0"/>
              <a:t>”</a:t>
            </a:r>
            <a:r>
              <a:rPr kumimoji="0" lang="ru-RU" altLang="ja-JP" sz="2400" dirty="0"/>
              <a:t>).</a:t>
            </a:r>
          </a:p>
          <a:p>
            <a:pPr algn="ctr"/>
            <a:r>
              <a:rPr kumimoji="0" lang="ru-RU" sz="2400" dirty="0"/>
              <a:t> Истинная зависимость. </a:t>
            </a:r>
            <a:endParaRPr kumimoji="0" lang="en-US" sz="2400" dirty="0"/>
          </a:p>
        </p:txBody>
      </p:sp>
      <p:sp>
        <p:nvSpPr>
          <p:cNvPr id="4098" name="Rectangle 2"/>
          <p:cNvSpPr txBox="1">
            <a:spLocks noRot="1" noChangeArrowheads="1"/>
          </p:cNvSpPr>
          <p:nvPr/>
        </p:nvSpPr>
        <p:spPr bwMode="auto">
          <a:xfrm>
            <a:off x="80963" y="106363"/>
            <a:ext cx="8928100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kumimoji="0" lang="ru-RU" sz="3600" b="1" dirty="0">
                <a:solidFill>
                  <a:srgbClr val="003794"/>
                </a:solidFill>
              </a:rPr>
              <a:t>Эквивалентные преобразования</a:t>
            </a:r>
            <a:endParaRPr kumimoji="0" lang="ru-RU" sz="3600" b="1" dirty="0">
              <a:solidFill>
                <a:schemeClr val="folHlink"/>
              </a:solidFill>
            </a:endParaRPr>
          </a:p>
        </p:txBody>
      </p:sp>
      <p:sp>
        <p:nvSpPr>
          <p:cNvPr id="7" name="Rechteck 36"/>
          <p:cNvSpPr>
            <a:spLocks noChangeArrowheads="1"/>
          </p:cNvSpPr>
          <p:nvPr/>
        </p:nvSpPr>
        <p:spPr bwMode="gray">
          <a:xfrm>
            <a:off x="323850" y="944563"/>
            <a:ext cx="8496300" cy="503237"/>
          </a:xfrm>
          <a:prstGeom prst="rect">
            <a:avLst/>
          </a:prstGeom>
          <a:gradFill rotWithShape="0">
            <a:gsLst>
              <a:gs pos="0">
                <a:srgbClr val="B9CDE5"/>
              </a:gs>
              <a:gs pos="100000">
                <a:srgbClr val="95B3D7"/>
              </a:gs>
            </a:gsLst>
            <a:lin ang="5400000" scaled="1"/>
          </a:gradFill>
          <a:ln w="12700">
            <a:solidFill>
              <a:srgbClr val="C0C0C0"/>
            </a:solidFill>
            <a:miter lim="800000"/>
            <a:headEnd/>
            <a:tailEnd/>
          </a:ln>
          <a:effectLst>
            <a:outerShdw dist="38100" dir="2700000" algn="tl" rotWithShape="0">
              <a:srgbClr val="808080">
                <a:alpha val="39999"/>
              </a:srgbClr>
            </a:outerShdw>
          </a:effectLst>
        </p:spPr>
        <p:txBody>
          <a:bodyPr lIns="216000" tIns="36000" rIns="216000" bIns="36000" anchor="ctr"/>
          <a:lstStyle/>
          <a:p>
            <a:pPr algn="ctr">
              <a:spcAft>
                <a:spcPct val="20000"/>
              </a:spcAft>
            </a:pPr>
            <a:r>
              <a:rPr kumimoji="0" lang="ru-RU" sz="32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Перестановка циклов</a:t>
            </a:r>
            <a:endParaRPr kumimoji="0" lang="ru-RU" sz="3200" b="1" noProof="1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МФТИ-2016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оугольник 20"/>
          <p:cNvSpPr/>
          <p:nvPr/>
        </p:nvSpPr>
        <p:spPr>
          <a:xfrm>
            <a:off x="276225" y="1658938"/>
            <a:ext cx="8580438" cy="3859518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rgbClr val="D9D9D9"/>
              </a:gs>
            </a:gsLst>
            <a:lin ang="5400000" scaled="1"/>
            <a:tileRect/>
          </a:gradFill>
          <a:ln w="12700">
            <a:solidFill>
              <a:srgbClr val="C0C0C0"/>
            </a:solidFill>
          </a:ln>
          <a:effectLst>
            <a:outerShdw dist="50800" dir="2700000" algn="ctr" rotWithShape="0">
              <a:srgbClr val="808080">
                <a:alpha val="40000"/>
              </a:srgbClr>
            </a:outerShdw>
          </a:effectLst>
        </p:spPr>
        <p:txBody>
          <a:bodyPr>
            <a:spAutoFit/>
          </a:bodyPr>
          <a:lstStyle/>
          <a:p>
            <a:r>
              <a:rPr kumimoji="0" 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do </a:t>
            </a:r>
            <a:r>
              <a:rPr kumimoji="0"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j</a:t>
            </a:r>
            <a:r>
              <a:rPr kumimoji="0" 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 = 1, </a:t>
            </a:r>
            <a:r>
              <a:rPr kumimoji="0"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u</a:t>
            </a:r>
            <a:r>
              <a:rPr kumimoji="0" lang="ru-RU" sz="2400" baseline="-250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2</a:t>
            </a:r>
            <a:endParaRPr kumimoji="0" lang="en-US" sz="2400" baseline="-250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r>
              <a:rPr kumimoji="0" 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  do </a:t>
            </a:r>
            <a:r>
              <a:rPr kumimoji="0"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k</a:t>
            </a:r>
            <a:r>
              <a:rPr kumimoji="0" 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 = </a:t>
            </a:r>
            <a:r>
              <a:rPr kumimoji="0"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1,u</a:t>
            </a:r>
            <a:r>
              <a:rPr kumimoji="0" lang="ru-RU" sz="2400" baseline="-250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3</a:t>
            </a:r>
          </a:p>
          <a:p>
            <a:r>
              <a:rPr kumimoji="0" 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      do </a:t>
            </a:r>
            <a:r>
              <a:rPr kumimoji="0"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i</a:t>
            </a:r>
            <a:r>
              <a:rPr kumimoji="0" 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 = </a:t>
            </a:r>
            <a:r>
              <a:rPr kumimoji="0"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1,u</a:t>
            </a:r>
            <a:r>
              <a:rPr kumimoji="0" lang="ru-RU" sz="2400" baseline="-250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1</a:t>
            </a:r>
            <a:endParaRPr kumimoji="0" lang="en-US" sz="2400" baseline="-250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r>
              <a:rPr kumimoji="0" 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            S:	a(</a:t>
            </a:r>
            <a:r>
              <a:rPr kumimoji="0" lang="en-US" sz="24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i</a:t>
            </a:r>
            <a:r>
              <a:rPr kumimoji="0" 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, j, k) = a(</a:t>
            </a:r>
            <a:r>
              <a:rPr kumimoji="0" lang="en-US" sz="24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i</a:t>
            </a:r>
            <a:r>
              <a:rPr kumimoji="0" 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, j-1, k+1)*2</a:t>
            </a:r>
          </a:p>
          <a:p>
            <a:r>
              <a:rPr kumimoji="0" 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      end do</a:t>
            </a:r>
            <a:endParaRPr kumimoji="0" lang="ru-RU" sz="24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r>
              <a:rPr kumimoji="0" 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  end do</a:t>
            </a:r>
          </a:p>
          <a:p>
            <a:r>
              <a:rPr kumimoji="0" 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end do</a:t>
            </a:r>
            <a:endParaRPr kumimoji="0" lang="ru-RU" sz="24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>
              <a:spcBef>
                <a:spcPct val="20000"/>
              </a:spcBef>
            </a:pPr>
            <a:r>
              <a:rPr kumimoji="0" lang="ru-RU" sz="2400" dirty="0"/>
              <a:t>Вектор расстояний</a:t>
            </a:r>
            <a:r>
              <a:rPr kumimoji="0" lang="en-US" sz="2400" dirty="0"/>
              <a:t> </a:t>
            </a:r>
            <a:r>
              <a:rPr kumimoji="0" lang="en-US" sz="2400" b="1" dirty="0"/>
              <a:t>D</a:t>
            </a:r>
            <a:r>
              <a:rPr kumimoji="0" lang="ru-RU" sz="2400" dirty="0"/>
              <a:t> = </a:t>
            </a:r>
            <a:r>
              <a:rPr kumimoji="0" lang="ru-RU" sz="2400" dirty="0" smtClean="0"/>
              <a:t>(</a:t>
            </a:r>
            <a:r>
              <a:rPr kumimoji="0" lang="en-US" sz="2400" dirty="0" smtClean="0"/>
              <a:t>1</a:t>
            </a:r>
            <a:r>
              <a:rPr kumimoji="0" lang="ru-RU" sz="2400" dirty="0" smtClean="0"/>
              <a:t>,</a:t>
            </a:r>
            <a:r>
              <a:rPr kumimoji="0" lang="ru-RU" sz="2400" dirty="0"/>
              <a:t> </a:t>
            </a:r>
            <a:r>
              <a:rPr kumimoji="0" lang="en-US" sz="2400" dirty="0" smtClean="0"/>
              <a:t>-</a:t>
            </a:r>
            <a:r>
              <a:rPr kumimoji="0" lang="ru-RU" sz="2400" dirty="0" smtClean="0"/>
              <a:t>1</a:t>
            </a:r>
            <a:r>
              <a:rPr kumimoji="0" lang="ru-RU" sz="2400" dirty="0"/>
              <a:t>, </a:t>
            </a:r>
            <a:r>
              <a:rPr kumimoji="0" lang="en-US" sz="2400" dirty="0" smtClean="0"/>
              <a:t>0</a:t>
            </a:r>
            <a:r>
              <a:rPr kumimoji="0" lang="ru-RU" sz="2400" dirty="0" smtClean="0"/>
              <a:t>),</a:t>
            </a:r>
            <a:r>
              <a:rPr kumimoji="0" lang="en-US" sz="2400" dirty="0"/>
              <a:t/>
            </a:r>
            <a:br>
              <a:rPr kumimoji="0" lang="en-US" sz="2400" dirty="0"/>
            </a:br>
            <a:r>
              <a:rPr kumimoji="0" lang="ru-RU" sz="2400" dirty="0"/>
              <a:t>  вектор направлений </a:t>
            </a:r>
            <a:r>
              <a:rPr kumimoji="0" lang="en-US" sz="2400" b="1" dirty="0"/>
              <a:t>d </a:t>
            </a:r>
            <a:r>
              <a:rPr kumimoji="0" lang="ru-RU" sz="2400" dirty="0"/>
              <a:t>=</a:t>
            </a:r>
            <a:r>
              <a:rPr kumimoji="0" lang="en-US" sz="2400" dirty="0"/>
              <a:t> </a:t>
            </a:r>
            <a:r>
              <a:rPr kumimoji="0" lang="ru-RU" sz="2400" dirty="0" smtClean="0"/>
              <a:t>(</a:t>
            </a:r>
            <a:r>
              <a:rPr kumimoji="0" lang="ja-JP" altLang="ru-RU" sz="2400" dirty="0" smtClean="0"/>
              <a:t>“</a:t>
            </a:r>
            <a:r>
              <a:rPr kumimoji="0" lang="ru-RU" altLang="ja-JP" sz="2400" dirty="0"/>
              <a:t>&lt;</a:t>
            </a:r>
            <a:r>
              <a:rPr kumimoji="0" lang="ja-JP" altLang="ru-RU" sz="2400" dirty="0"/>
              <a:t>”</a:t>
            </a:r>
            <a:r>
              <a:rPr kumimoji="0" lang="ru-RU" altLang="ja-JP" sz="2400" dirty="0"/>
              <a:t>,</a:t>
            </a:r>
            <a:r>
              <a:rPr kumimoji="0" lang="en-US" altLang="ja-JP" sz="2400" dirty="0"/>
              <a:t> </a:t>
            </a:r>
            <a:r>
              <a:rPr kumimoji="0" lang="ja-JP" altLang="ru-RU" sz="2400" dirty="0"/>
              <a:t>“</a:t>
            </a:r>
            <a:r>
              <a:rPr kumimoji="0" lang="ru-RU" altLang="ja-JP" sz="2400" dirty="0"/>
              <a:t>&gt;</a:t>
            </a:r>
            <a:r>
              <a:rPr kumimoji="0" lang="ja-JP" altLang="ru-RU" sz="2400" dirty="0" smtClean="0"/>
              <a:t>”</a:t>
            </a:r>
            <a:r>
              <a:rPr kumimoji="0" lang="en-US" altLang="ja-JP" sz="2400" dirty="0" smtClean="0"/>
              <a:t>, </a:t>
            </a:r>
            <a:r>
              <a:rPr kumimoji="0" lang="ja-JP" altLang="ru-RU" sz="2400" dirty="0" smtClean="0"/>
              <a:t>“</a:t>
            </a:r>
            <a:r>
              <a:rPr kumimoji="0" lang="ru-RU" altLang="ja-JP" sz="2400" dirty="0" smtClean="0"/>
              <a:t>=</a:t>
            </a:r>
            <a:r>
              <a:rPr kumimoji="0" lang="ja-JP" altLang="ru-RU" sz="2400" dirty="0" smtClean="0"/>
              <a:t>”</a:t>
            </a:r>
            <a:r>
              <a:rPr kumimoji="0" lang="ru-RU" altLang="ja-JP" sz="2400" dirty="0" smtClean="0"/>
              <a:t>).</a:t>
            </a:r>
            <a:endParaRPr kumimoji="0" lang="ru-RU" altLang="ja-JP" sz="2400" dirty="0"/>
          </a:p>
          <a:p>
            <a:pPr algn="ctr"/>
            <a:r>
              <a:rPr kumimoji="0" lang="ru-RU" sz="2400" dirty="0"/>
              <a:t> Истинная зависимость. </a:t>
            </a:r>
            <a:endParaRPr kumimoji="0" lang="en-US" sz="2400" dirty="0"/>
          </a:p>
        </p:txBody>
      </p:sp>
      <p:sp>
        <p:nvSpPr>
          <p:cNvPr id="4098" name="Rectangle 2"/>
          <p:cNvSpPr txBox="1">
            <a:spLocks noRot="1" noChangeArrowheads="1"/>
          </p:cNvSpPr>
          <p:nvPr/>
        </p:nvSpPr>
        <p:spPr bwMode="auto">
          <a:xfrm>
            <a:off x="80963" y="106363"/>
            <a:ext cx="8928100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kumimoji="0" lang="ru-RU" sz="3600" b="1" dirty="0">
                <a:solidFill>
                  <a:srgbClr val="003794"/>
                </a:solidFill>
              </a:rPr>
              <a:t>Эквивалентные преобразования</a:t>
            </a:r>
            <a:endParaRPr kumimoji="0" lang="ru-RU" sz="3600" b="1" dirty="0">
              <a:solidFill>
                <a:schemeClr val="folHlink"/>
              </a:solidFill>
            </a:endParaRPr>
          </a:p>
        </p:txBody>
      </p:sp>
      <p:sp>
        <p:nvSpPr>
          <p:cNvPr id="7" name="Rechteck 36"/>
          <p:cNvSpPr>
            <a:spLocks noChangeArrowheads="1"/>
          </p:cNvSpPr>
          <p:nvPr/>
        </p:nvSpPr>
        <p:spPr bwMode="gray">
          <a:xfrm>
            <a:off x="323850" y="944563"/>
            <a:ext cx="8496300" cy="503237"/>
          </a:xfrm>
          <a:prstGeom prst="rect">
            <a:avLst/>
          </a:prstGeom>
          <a:gradFill rotWithShape="0">
            <a:gsLst>
              <a:gs pos="0">
                <a:srgbClr val="B9CDE5"/>
              </a:gs>
              <a:gs pos="100000">
                <a:srgbClr val="95B3D7"/>
              </a:gs>
            </a:gsLst>
            <a:lin ang="5400000" scaled="1"/>
          </a:gradFill>
          <a:ln w="12700">
            <a:solidFill>
              <a:srgbClr val="C0C0C0"/>
            </a:solidFill>
            <a:miter lim="800000"/>
            <a:headEnd/>
            <a:tailEnd/>
          </a:ln>
          <a:effectLst>
            <a:outerShdw dist="38100" dir="2700000" algn="tl" rotWithShape="0">
              <a:srgbClr val="808080">
                <a:alpha val="39999"/>
              </a:srgbClr>
            </a:outerShdw>
          </a:effectLst>
        </p:spPr>
        <p:txBody>
          <a:bodyPr lIns="216000" tIns="36000" rIns="216000" bIns="36000" anchor="ctr"/>
          <a:lstStyle/>
          <a:p>
            <a:pPr algn="ctr">
              <a:spcAft>
                <a:spcPct val="20000"/>
              </a:spcAft>
            </a:pPr>
            <a:r>
              <a:rPr kumimoji="0" lang="ru-RU" sz="32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Перестановка циклов</a:t>
            </a:r>
            <a:endParaRPr kumimoji="0" lang="ru-RU" sz="3200" b="1" noProof="1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МФТИ-2016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оугольник 20"/>
          <p:cNvSpPr/>
          <p:nvPr/>
        </p:nvSpPr>
        <p:spPr>
          <a:xfrm>
            <a:off x="276225" y="1658938"/>
            <a:ext cx="8580438" cy="4524315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rgbClr val="D9D9D9"/>
              </a:gs>
            </a:gsLst>
            <a:lin ang="5400000" scaled="1"/>
            <a:tileRect/>
          </a:gradFill>
          <a:ln w="12700">
            <a:solidFill>
              <a:srgbClr val="C0C0C0"/>
            </a:solidFill>
          </a:ln>
          <a:effectLst>
            <a:outerShdw dist="50800" dir="2700000" algn="ctr" rotWithShape="0">
              <a:srgbClr val="808080">
                <a:alpha val="40000"/>
              </a:srgbClr>
            </a:outerShdw>
          </a:effectLst>
        </p:spPr>
        <p:txBody>
          <a:bodyPr>
            <a:spAutoFit/>
          </a:bodyPr>
          <a:lstStyle/>
          <a:p>
            <a:r>
              <a:rPr kumimoji="0" 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do </a:t>
            </a:r>
            <a:r>
              <a:rPr kumimoji="0"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j</a:t>
            </a:r>
            <a:r>
              <a:rPr kumimoji="0" 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 = 1, </a:t>
            </a:r>
            <a:r>
              <a:rPr kumimoji="0"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u</a:t>
            </a:r>
            <a:r>
              <a:rPr kumimoji="0" lang="ru-RU" sz="2400" baseline="-250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2</a:t>
            </a:r>
            <a:endParaRPr kumimoji="0" lang="en-US" sz="2400" baseline="-250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r>
              <a:rPr kumimoji="0" 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  do </a:t>
            </a:r>
            <a:r>
              <a:rPr kumimoji="0"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k</a:t>
            </a:r>
            <a:r>
              <a:rPr kumimoji="0" 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 = </a:t>
            </a:r>
            <a:r>
              <a:rPr kumimoji="0"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1,u</a:t>
            </a:r>
            <a:r>
              <a:rPr kumimoji="0" lang="ru-RU" sz="2400" baseline="-250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3</a:t>
            </a:r>
          </a:p>
          <a:p>
            <a:r>
              <a:rPr kumimoji="0" 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      do </a:t>
            </a:r>
            <a:r>
              <a:rPr kumimoji="0"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i</a:t>
            </a:r>
            <a:r>
              <a:rPr kumimoji="0" 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 = </a:t>
            </a:r>
            <a:r>
              <a:rPr kumimoji="0"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1,u</a:t>
            </a:r>
            <a:r>
              <a:rPr kumimoji="0" lang="ru-RU" sz="2400" baseline="-250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1</a:t>
            </a:r>
            <a:endParaRPr kumimoji="0" lang="en-US" sz="2400" baseline="-250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r>
              <a:rPr kumimoji="0" 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            S:	a(</a:t>
            </a:r>
            <a:r>
              <a:rPr kumimoji="0" lang="en-US" sz="24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i</a:t>
            </a:r>
            <a:r>
              <a:rPr kumimoji="0" 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, j, k) = a(</a:t>
            </a:r>
            <a:r>
              <a:rPr kumimoji="0" lang="en-US" sz="24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i</a:t>
            </a:r>
            <a:r>
              <a:rPr kumimoji="0" 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, j-1, k+1)*2</a:t>
            </a:r>
          </a:p>
          <a:p>
            <a:r>
              <a:rPr kumimoji="0" 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      end do</a:t>
            </a:r>
            <a:endParaRPr kumimoji="0" lang="ru-RU" sz="24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r>
              <a:rPr kumimoji="0" 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  end do</a:t>
            </a:r>
          </a:p>
          <a:p>
            <a:r>
              <a:rPr kumimoji="0" 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end do</a:t>
            </a:r>
            <a:endParaRPr kumimoji="0" lang="ru-RU" sz="24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/>
            <a:r>
              <a:rPr kumimoji="0" lang="ru-RU" sz="2400" dirty="0" smtClean="0"/>
              <a:t>Распараллеливание возможно по </a:t>
            </a:r>
            <a:r>
              <a:rPr kumimoji="0" lang="en-US" sz="2400" dirty="0" smtClean="0"/>
              <a:t> </a:t>
            </a:r>
            <a:r>
              <a:rPr kumimoji="0" lang="ru-RU" sz="2400" dirty="0" smtClean="0"/>
              <a:t>внутреннему циклу </a:t>
            </a:r>
            <a:r>
              <a:rPr kumimoji="0" lang="en-US" sz="2400" dirty="0" smtClean="0"/>
              <a:t>(</a:t>
            </a:r>
            <a:r>
              <a:rPr kumimoji="0" lang="ru-RU" sz="2400" dirty="0" smtClean="0"/>
              <a:t>индекс</a:t>
            </a:r>
            <a:r>
              <a:rPr kumimoji="0" lang="en-US" sz="2400" dirty="0" smtClean="0"/>
              <a:t> </a:t>
            </a:r>
            <a:r>
              <a:rPr kumimoji="0" lang="en-US" sz="2400" dirty="0" err="1" smtClean="0"/>
              <a:t>i</a:t>
            </a:r>
            <a:r>
              <a:rPr kumimoji="0" lang="en-US" sz="2400" dirty="0" smtClean="0"/>
              <a:t>), </a:t>
            </a:r>
            <a:r>
              <a:rPr kumimoji="0" lang="ru-RU" sz="2400" dirty="0" smtClean="0"/>
              <a:t>среднему циклу</a:t>
            </a:r>
            <a:r>
              <a:rPr kumimoji="0" lang="en-US" sz="2400" dirty="0" smtClean="0"/>
              <a:t> (</a:t>
            </a:r>
            <a:r>
              <a:rPr kumimoji="0" lang="ru-RU" sz="2400" dirty="0" smtClean="0"/>
              <a:t>индекс</a:t>
            </a:r>
            <a:r>
              <a:rPr kumimoji="0" lang="en-US" sz="2400" dirty="0" smtClean="0"/>
              <a:t> k) </a:t>
            </a:r>
            <a:r>
              <a:rPr kumimoji="0" lang="ru-RU" sz="2400" dirty="0" smtClean="0"/>
              <a:t>или по обоим</a:t>
            </a:r>
            <a:r>
              <a:rPr kumimoji="0" lang="en-US" sz="2400" dirty="0" smtClean="0"/>
              <a:t>.</a:t>
            </a:r>
            <a:endParaRPr kumimoji="0" lang="el-GR" sz="2400" dirty="0" smtClean="0"/>
          </a:p>
          <a:p>
            <a:pPr algn="ctr"/>
            <a:r>
              <a:rPr kumimoji="0" lang="ru-RU" sz="2400" dirty="0" smtClean="0"/>
              <a:t>Для распараллеливани</a:t>
            </a:r>
            <a:r>
              <a:rPr kumimoji="0" lang="ru-RU" sz="2400" dirty="0"/>
              <a:t>я</a:t>
            </a:r>
            <a:r>
              <a:rPr kumimoji="0" lang="ru-RU" sz="2400" dirty="0" smtClean="0"/>
              <a:t> по индексу</a:t>
            </a:r>
            <a:r>
              <a:rPr kumimoji="0" lang="en-US" sz="2400" dirty="0" smtClean="0"/>
              <a:t> k </a:t>
            </a:r>
            <a:r>
              <a:rPr kumimoji="0" lang="ru-RU" sz="2400" dirty="0" smtClean="0"/>
              <a:t>нужна барьерная синхронизация после этого цикла</a:t>
            </a:r>
            <a:r>
              <a:rPr kumimoji="0" lang="en-US" sz="2400" dirty="0" smtClean="0"/>
              <a:t>.  </a:t>
            </a:r>
            <a:r>
              <a:rPr kumimoji="0" lang="ru-RU" sz="2400" dirty="0" smtClean="0"/>
              <a:t/>
            </a:r>
            <a:br>
              <a:rPr kumimoji="0" lang="ru-RU" sz="2400" dirty="0" smtClean="0"/>
            </a:br>
            <a:r>
              <a:rPr kumimoji="0" lang="ru-RU" sz="2400" dirty="0" smtClean="0"/>
              <a:t>Потребуется</a:t>
            </a:r>
            <a:r>
              <a:rPr kumimoji="0" lang="en-US" sz="2400" dirty="0" smtClean="0"/>
              <a:t> u</a:t>
            </a:r>
            <a:r>
              <a:rPr kumimoji="0" lang="en-US" sz="2400" baseline="-25000" dirty="0" smtClean="0"/>
              <a:t>2</a:t>
            </a:r>
            <a:r>
              <a:rPr kumimoji="0" lang="en-US" sz="2400" dirty="0" smtClean="0"/>
              <a:t> </a:t>
            </a:r>
            <a:r>
              <a:rPr kumimoji="0" lang="ru-RU" sz="2400" dirty="0" smtClean="0"/>
              <a:t>синхронизаций</a:t>
            </a:r>
            <a:r>
              <a:rPr kumimoji="0" lang="en-US" sz="2400" dirty="0" smtClean="0"/>
              <a:t>.</a:t>
            </a:r>
            <a:r>
              <a:rPr kumimoji="0" lang="ru-RU" sz="2400" dirty="0" smtClean="0"/>
              <a:t> </a:t>
            </a:r>
            <a:endParaRPr kumimoji="0" lang="en-US" sz="2400" dirty="0"/>
          </a:p>
        </p:txBody>
      </p:sp>
      <p:sp>
        <p:nvSpPr>
          <p:cNvPr id="4098" name="Rectangle 2"/>
          <p:cNvSpPr txBox="1">
            <a:spLocks noRot="1" noChangeArrowheads="1"/>
          </p:cNvSpPr>
          <p:nvPr/>
        </p:nvSpPr>
        <p:spPr bwMode="auto">
          <a:xfrm>
            <a:off x="80963" y="106363"/>
            <a:ext cx="8928100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kumimoji="0" lang="ru-RU" sz="3600" b="1" dirty="0">
                <a:solidFill>
                  <a:srgbClr val="003794"/>
                </a:solidFill>
              </a:rPr>
              <a:t>Эквивалентные преобразования</a:t>
            </a:r>
            <a:endParaRPr kumimoji="0" lang="ru-RU" sz="3600" b="1" dirty="0">
              <a:solidFill>
                <a:schemeClr val="folHlink"/>
              </a:solidFill>
            </a:endParaRPr>
          </a:p>
        </p:txBody>
      </p:sp>
      <p:sp>
        <p:nvSpPr>
          <p:cNvPr id="7" name="Rechteck 36"/>
          <p:cNvSpPr>
            <a:spLocks noChangeArrowheads="1"/>
          </p:cNvSpPr>
          <p:nvPr/>
        </p:nvSpPr>
        <p:spPr bwMode="gray">
          <a:xfrm>
            <a:off x="323850" y="944563"/>
            <a:ext cx="8496300" cy="503237"/>
          </a:xfrm>
          <a:prstGeom prst="rect">
            <a:avLst/>
          </a:prstGeom>
          <a:gradFill rotWithShape="0">
            <a:gsLst>
              <a:gs pos="0">
                <a:srgbClr val="B9CDE5"/>
              </a:gs>
              <a:gs pos="100000">
                <a:srgbClr val="95B3D7"/>
              </a:gs>
            </a:gsLst>
            <a:lin ang="5400000" scaled="1"/>
          </a:gradFill>
          <a:ln w="12700">
            <a:solidFill>
              <a:srgbClr val="C0C0C0"/>
            </a:solidFill>
            <a:miter lim="800000"/>
            <a:headEnd/>
            <a:tailEnd/>
          </a:ln>
          <a:effectLst>
            <a:outerShdw dist="38100" dir="2700000" algn="tl" rotWithShape="0">
              <a:srgbClr val="808080">
                <a:alpha val="39999"/>
              </a:srgbClr>
            </a:outerShdw>
          </a:effectLst>
        </p:spPr>
        <p:txBody>
          <a:bodyPr lIns="216000" tIns="36000" rIns="216000" bIns="36000" anchor="ctr"/>
          <a:lstStyle/>
          <a:p>
            <a:pPr algn="ctr">
              <a:spcAft>
                <a:spcPct val="20000"/>
              </a:spcAft>
            </a:pPr>
            <a:r>
              <a:rPr kumimoji="0" lang="ru-RU" sz="32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Перестановка циклов</a:t>
            </a:r>
            <a:endParaRPr kumimoji="0" lang="ru-RU" sz="3200" b="1" noProof="1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МФТИ-2016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оугольник 20"/>
          <p:cNvSpPr/>
          <p:nvPr/>
        </p:nvSpPr>
        <p:spPr>
          <a:xfrm>
            <a:off x="266700" y="2619375"/>
            <a:ext cx="8580438" cy="1516063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rgbClr val="D9D9D9"/>
              </a:gs>
            </a:gsLst>
            <a:lin ang="5400000" scaled="1"/>
          </a:gradFill>
          <a:ln w="12700">
            <a:solidFill>
              <a:srgbClr val="C0C0C0"/>
            </a:solidFill>
          </a:ln>
          <a:effectLst>
            <a:outerShdw dist="50800" dir="2700000" algn="ctr" rotWithShape="0">
              <a:srgbClr val="808080">
                <a:alpha val="40000"/>
              </a:srgbClr>
            </a:outerShdw>
          </a:effectLst>
        </p:spPr>
        <p:txBody>
          <a:bodyPr>
            <a:spAutoFit/>
          </a:bodyPr>
          <a:lstStyle/>
          <a:p>
            <a:pPr algn="just">
              <a:lnSpc>
                <a:spcPct val="130000"/>
              </a:lnSpc>
            </a:pPr>
            <a:r>
              <a:rPr kumimoji="0" lang="ru-RU" sz="2400" dirty="0"/>
              <a:t>Эквивалентным преобразованием последовательной программы будем называть изменение динамического порядка ее операторов, сохраняющее граф алгоритма</a:t>
            </a:r>
            <a:r>
              <a:rPr kumimoji="0" lang="en-US" sz="2400" dirty="0">
                <a:solidFill>
                  <a:srgbClr val="17375E"/>
                </a:solidFill>
              </a:rPr>
              <a:t>.</a:t>
            </a:r>
            <a:endParaRPr kumimoji="0" lang="el-GR" sz="2400" dirty="0">
              <a:solidFill>
                <a:srgbClr val="17375E"/>
              </a:solidFill>
            </a:endParaRPr>
          </a:p>
        </p:txBody>
      </p:sp>
      <p:sp>
        <p:nvSpPr>
          <p:cNvPr id="8199" name="Rectangle 2"/>
          <p:cNvSpPr txBox="1">
            <a:spLocks noRot="1" noChangeArrowheads="1"/>
          </p:cNvSpPr>
          <p:nvPr/>
        </p:nvSpPr>
        <p:spPr bwMode="auto">
          <a:xfrm>
            <a:off x="80963" y="106363"/>
            <a:ext cx="8928100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kumimoji="0" lang="ru-RU" sz="3600" b="1" dirty="0">
                <a:solidFill>
                  <a:srgbClr val="003794"/>
                </a:solidFill>
              </a:rPr>
              <a:t>Эквивалентные преобразования</a:t>
            </a:r>
            <a:endParaRPr kumimoji="0" lang="ru-RU" sz="3600" b="1" dirty="0">
              <a:solidFill>
                <a:schemeClr val="folHlink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МФТИ-2016</a:t>
            </a:r>
            <a:endParaRPr lang="ru-RU" dirty="0"/>
          </a:p>
        </p:txBody>
      </p:sp>
      <p:sp>
        <p:nvSpPr>
          <p:cNvPr id="9" name="Rechteck 36"/>
          <p:cNvSpPr>
            <a:spLocks noChangeArrowheads="1"/>
          </p:cNvSpPr>
          <p:nvPr/>
        </p:nvSpPr>
        <p:spPr bwMode="gray">
          <a:xfrm>
            <a:off x="323850" y="944563"/>
            <a:ext cx="8496300" cy="503237"/>
          </a:xfrm>
          <a:prstGeom prst="rect">
            <a:avLst/>
          </a:prstGeom>
          <a:gradFill rotWithShape="0">
            <a:gsLst>
              <a:gs pos="0">
                <a:srgbClr val="B9CDE5"/>
              </a:gs>
              <a:gs pos="100000">
                <a:srgbClr val="95B3D7"/>
              </a:gs>
            </a:gsLst>
            <a:lin ang="5400000" scaled="1"/>
          </a:gradFill>
          <a:ln w="12700">
            <a:solidFill>
              <a:srgbClr val="C0C0C0"/>
            </a:solidFill>
            <a:miter lim="800000"/>
            <a:headEnd/>
            <a:tailEnd/>
          </a:ln>
          <a:effectLst>
            <a:outerShdw dist="38100" dir="2700000" algn="tl" rotWithShape="0">
              <a:srgbClr val="808080">
                <a:alpha val="39999"/>
              </a:srgbClr>
            </a:outerShdw>
          </a:effectLst>
        </p:spPr>
        <p:txBody>
          <a:bodyPr lIns="216000" tIns="36000" rIns="216000" bIns="36000" anchor="ctr"/>
          <a:lstStyle/>
          <a:p>
            <a:pPr algn="ctr">
              <a:spcAft>
                <a:spcPct val="20000"/>
              </a:spcAft>
            </a:pPr>
            <a:r>
              <a:rPr kumimoji="0" lang="ru-RU" sz="32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Определение</a:t>
            </a:r>
            <a:endParaRPr kumimoji="0" lang="ru-RU" sz="3200" b="1" noProof="1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оугольник 20"/>
          <p:cNvSpPr/>
          <p:nvPr/>
        </p:nvSpPr>
        <p:spPr>
          <a:xfrm>
            <a:off x="266700" y="2619375"/>
            <a:ext cx="8580438" cy="1962845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rgbClr val="D9D9D9"/>
              </a:gs>
            </a:gsLst>
            <a:lin ang="5400000" scaled="1"/>
          </a:gradFill>
          <a:ln w="12700">
            <a:solidFill>
              <a:srgbClr val="C0C0C0"/>
            </a:solidFill>
          </a:ln>
          <a:effectLst>
            <a:outerShdw dist="50800" dir="2700000" algn="ctr" rotWithShape="0">
              <a:srgbClr val="808080">
                <a:alpha val="40000"/>
              </a:srgbClr>
            </a:outerShdw>
          </a:effectLst>
        </p:spPr>
        <p:txBody>
          <a:bodyPr>
            <a:spAutoFit/>
          </a:bodyPr>
          <a:lstStyle/>
          <a:p>
            <a:pPr algn="ctr">
              <a:lnSpc>
                <a:spcPct val="130000"/>
              </a:lnSpc>
            </a:pPr>
            <a:r>
              <a:rPr kumimoji="0" lang="ru-RU" sz="2400" dirty="0" smtClean="0"/>
              <a:t>Любое изменение динамического порядка операторов последовательной программы, сохраняющее все зависимости по данным, не изменяет граф алгоритма программы</a:t>
            </a:r>
            <a:r>
              <a:rPr kumimoji="0" lang="ru-RU" sz="2400" dirty="0" smtClean="0">
                <a:solidFill>
                  <a:srgbClr val="17375E"/>
                </a:solidFill>
              </a:rPr>
              <a:t>.</a:t>
            </a:r>
            <a:endParaRPr kumimoji="0" lang="el-GR" sz="2400" dirty="0">
              <a:solidFill>
                <a:srgbClr val="17375E"/>
              </a:solidFill>
            </a:endParaRPr>
          </a:p>
        </p:txBody>
      </p:sp>
      <p:sp>
        <p:nvSpPr>
          <p:cNvPr id="8199" name="Rectangle 2"/>
          <p:cNvSpPr txBox="1">
            <a:spLocks noRot="1" noChangeArrowheads="1"/>
          </p:cNvSpPr>
          <p:nvPr/>
        </p:nvSpPr>
        <p:spPr bwMode="auto">
          <a:xfrm>
            <a:off x="80963" y="106363"/>
            <a:ext cx="8928100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kumimoji="0" lang="ru-RU" sz="3600" b="1" dirty="0">
                <a:solidFill>
                  <a:srgbClr val="003794"/>
                </a:solidFill>
              </a:rPr>
              <a:t>Эквивалентные преобразования</a:t>
            </a:r>
            <a:endParaRPr kumimoji="0" lang="ru-RU" sz="3600" b="1" dirty="0">
              <a:solidFill>
                <a:schemeClr val="folHlink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МФТИ-2016</a:t>
            </a:r>
            <a:endParaRPr lang="ru-RU" dirty="0"/>
          </a:p>
        </p:txBody>
      </p:sp>
      <p:sp>
        <p:nvSpPr>
          <p:cNvPr id="9" name="Rechteck 36"/>
          <p:cNvSpPr>
            <a:spLocks noChangeArrowheads="1"/>
          </p:cNvSpPr>
          <p:nvPr/>
        </p:nvSpPr>
        <p:spPr bwMode="gray">
          <a:xfrm>
            <a:off x="323850" y="944563"/>
            <a:ext cx="8496300" cy="912812"/>
          </a:xfrm>
          <a:prstGeom prst="rect">
            <a:avLst/>
          </a:prstGeom>
          <a:gradFill rotWithShape="0">
            <a:gsLst>
              <a:gs pos="0">
                <a:srgbClr val="B9CDE5"/>
              </a:gs>
              <a:gs pos="100000">
                <a:srgbClr val="95B3D7"/>
              </a:gs>
            </a:gsLst>
            <a:lin ang="5400000" scaled="1"/>
          </a:gradFill>
          <a:ln w="12700">
            <a:solidFill>
              <a:srgbClr val="C0C0C0"/>
            </a:solidFill>
            <a:miter lim="800000"/>
            <a:headEnd/>
            <a:tailEnd/>
          </a:ln>
          <a:effectLst>
            <a:outerShdw dist="38100" dir="2700000" algn="tl" rotWithShape="0">
              <a:srgbClr val="808080">
                <a:alpha val="39999"/>
              </a:srgbClr>
            </a:outerShdw>
          </a:effectLst>
        </p:spPr>
        <p:txBody>
          <a:bodyPr lIns="216000" tIns="36000" rIns="216000" bIns="36000" anchor="ctr"/>
          <a:lstStyle/>
          <a:p>
            <a:pPr algn="ctr">
              <a:spcAft>
                <a:spcPct val="20000"/>
              </a:spcAft>
            </a:pPr>
            <a:r>
              <a:rPr kumimoji="0" lang="ru-RU" sz="32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Фундаментальная теорема </a:t>
            </a:r>
            <a:r>
              <a:rPr kumimoji="0" lang="ru-RU" sz="3200" b="1" noProof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</a:t>
            </a:r>
            <a:r>
              <a:rPr kumimoji="0" lang="ru-RU" sz="32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о зависимости по данным</a:t>
            </a:r>
            <a:endParaRPr kumimoji="0" lang="ru-RU" sz="3200" b="1" noProof="1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877</TotalTime>
  <Words>543</Words>
  <Application>Microsoft Office PowerPoint</Application>
  <PresentationFormat>Экран (4:3)</PresentationFormat>
  <Paragraphs>351</Paragraphs>
  <Slides>31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31</vt:i4>
      </vt:variant>
    </vt:vector>
  </HeadingPairs>
  <TitlesOfParts>
    <vt:vector size="37" baseType="lpstr">
      <vt:lpstr>Arial Unicode MS</vt:lpstr>
      <vt:lpstr>ＭＳ Ｐゴシック</vt:lpstr>
      <vt:lpstr>Arial</vt:lpstr>
      <vt:lpstr>Arial Black</vt:lpstr>
      <vt:lpstr>Calibri</vt:lpstr>
      <vt:lpstr>Тема Office</vt:lpstr>
      <vt:lpstr>Презентация PowerPoint</vt:lpstr>
      <vt:lpstr>Тема 7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elena</dc:creator>
  <cp:lastModifiedBy>Учетная запись Майкрософт</cp:lastModifiedBy>
  <cp:revision>151</cp:revision>
  <dcterms:created xsi:type="dcterms:W3CDTF">2013-06-06T20:15:57Z</dcterms:created>
  <dcterms:modified xsi:type="dcterms:W3CDTF">2016-10-07T09:12:20Z</dcterms:modified>
</cp:coreProperties>
</file>