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41"/>
  </p:notesMasterIdLst>
  <p:sldIdLst>
    <p:sldId id="296" r:id="rId2"/>
    <p:sldId id="257" r:id="rId3"/>
    <p:sldId id="297" r:id="rId4"/>
    <p:sldId id="262" r:id="rId5"/>
    <p:sldId id="258" r:id="rId6"/>
    <p:sldId id="259" r:id="rId7"/>
    <p:sldId id="260" r:id="rId8"/>
    <p:sldId id="261" r:id="rId9"/>
    <p:sldId id="272" r:id="rId10"/>
    <p:sldId id="263" r:id="rId11"/>
    <p:sldId id="264" r:id="rId12"/>
    <p:sldId id="273" r:id="rId13"/>
    <p:sldId id="274" r:id="rId14"/>
    <p:sldId id="265" r:id="rId15"/>
    <p:sldId id="266" r:id="rId16"/>
    <p:sldId id="267" r:id="rId17"/>
    <p:sldId id="299" r:id="rId18"/>
    <p:sldId id="268" r:id="rId19"/>
    <p:sldId id="269" r:id="rId20"/>
    <p:sldId id="270" r:id="rId21"/>
    <p:sldId id="271" r:id="rId22"/>
    <p:sldId id="275" r:id="rId23"/>
    <p:sldId id="282" r:id="rId24"/>
    <p:sldId id="276" r:id="rId25"/>
    <p:sldId id="277" r:id="rId26"/>
    <p:sldId id="278" r:id="rId27"/>
    <p:sldId id="284" r:id="rId28"/>
    <p:sldId id="285" r:id="rId29"/>
    <p:sldId id="286" r:id="rId30"/>
    <p:sldId id="298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300" r:id="rId39"/>
    <p:sldId id="294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2" autoAdjust="0"/>
    <p:restoredTop sz="94648"/>
  </p:normalViewPr>
  <p:slideViewPr>
    <p:cSldViewPr>
      <p:cViewPr varScale="1">
        <p:scale>
          <a:sx n="119" d="100"/>
          <a:sy n="119" d="100"/>
        </p:scale>
        <p:origin x="147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wmf"/><Relationship Id="rId6" Type="http://schemas.openxmlformats.org/officeDocument/2006/relationships/image" Target="../media/image7.wmf"/><Relationship Id="rId7" Type="http://schemas.openxmlformats.org/officeDocument/2006/relationships/image" Target="../media/image8.wmf"/><Relationship Id="rId8" Type="http://schemas.openxmlformats.org/officeDocument/2006/relationships/image" Target="../media/image9.wmf"/><Relationship Id="rId9" Type="http://schemas.openxmlformats.org/officeDocument/2006/relationships/image" Target="../media/image10.wmf"/><Relationship Id="rId10" Type="http://schemas.openxmlformats.org/officeDocument/2006/relationships/image" Target="../media/image11.wmf"/><Relationship Id="rId1" Type="http://schemas.openxmlformats.org/officeDocument/2006/relationships/image" Target="../media/image2.wmf"/><Relationship Id="rId2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Relationship Id="rId2" Type="http://schemas.openxmlformats.org/officeDocument/2006/relationships/image" Target="../media/image30.wmf"/><Relationship Id="rId3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Relationship Id="rId2" Type="http://schemas.openxmlformats.org/officeDocument/2006/relationships/image" Target="../media/image3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Relationship Id="rId2" Type="http://schemas.openxmlformats.org/officeDocument/2006/relationships/image" Target="../media/image37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Relationship Id="rId2" Type="http://schemas.openxmlformats.org/officeDocument/2006/relationships/image" Target="../media/image3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Relationship Id="rId2" Type="http://schemas.openxmlformats.org/officeDocument/2006/relationships/image" Target="../media/image41.wmf"/><Relationship Id="rId3" Type="http://schemas.openxmlformats.org/officeDocument/2006/relationships/image" Target="../media/image4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4" Type="http://schemas.openxmlformats.org/officeDocument/2006/relationships/image" Target="../media/image46.wmf"/><Relationship Id="rId1" Type="http://schemas.openxmlformats.org/officeDocument/2006/relationships/image" Target="../media/image43.wmf"/><Relationship Id="rId2" Type="http://schemas.openxmlformats.org/officeDocument/2006/relationships/image" Target="../media/image44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Relationship Id="rId2" Type="http://schemas.openxmlformats.org/officeDocument/2006/relationships/image" Target="../media/image48.wmf"/><Relationship Id="rId3" Type="http://schemas.openxmlformats.org/officeDocument/2006/relationships/image" Target="../media/image49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Relationship Id="rId2" Type="http://schemas.openxmlformats.org/officeDocument/2006/relationships/image" Target="../media/image13.wmf"/><Relationship Id="rId3" Type="http://schemas.openxmlformats.org/officeDocument/2006/relationships/image" Target="../media/image1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Relationship Id="rId2" Type="http://schemas.openxmlformats.org/officeDocument/2006/relationships/image" Target="../media/image52.wmf"/><Relationship Id="rId3" Type="http://schemas.openxmlformats.org/officeDocument/2006/relationships/image" Target="../media/image53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4" Type="http://schemas.openxmlformats.org/officeDocument/2006/relationships/image" Target="../media/image58.wmf"/><Relationship Id="rId1" Type="http://schemas.openxmlformats.org/officeDocument/2006/relationships/image" Target="../media/image55.wmf"/><Relationship Id="rId2" Type="http://schemas.openxmlformats.org/officeDocument/2006/relationships/image" Target="../media/image56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Relationship Id="rId2" Type="http://schemas.openxmlformats.org/officeDocument/2006/relationships/image" Target="../media/image60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1.wmf"/><Relationship Id="rId2" Type="http://schemas.openxmlformats.org/officeDocument/2006/relationships/image" Target="../media/image62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Relationship Id="rId2" Type="http://schemas.openxmlformats.org/officeDocument/2006/relationships/image" Target="../media/image65.wmf"/><Relationship Id="rId3" Type="http://schemas.openxmlformats.org/officeDocument/2006/relationships/image" Target="../media/image66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7.wmf"/><Relationship Id="rId2" Type="http://schemas.openxmlformats.org/officeDocument/2006/relationships/image" Target="../media/image68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9.wmf"/><Relationship Id="rId2" Type="http://schemas.openxmlformats.org/officeDocument/2006/relationships/image" Target="../media/image70.wmf"/><Relationship Id="rId3" Type="http://schemas.openxmlformats.org/officeDocument/2006/relationships/image" Target="../media/image71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2.wmf"/><Relationship Id="rId2" Type="http://schemas.openxmlformats.org/officeDocument/2006/relationships/image" Target="../media/image7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Relationship Id="rId2" Type="http://schemas.openxmlformats.org/officeDocument/2006/relationships/image" Target="../media/image16.wmf"/><Relationship Id="rId3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Relationship Id="rId2" Type="http://schemas.openxmlformats.org/officeDocument/2006/relationships/image" Target="../media/image19.wmf"/><Relationship Id="rId3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Relationship Id="rId2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Relationship Id="rId2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Relationship Id="rId2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5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45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038F89-CB26-4848-A59F-AD89CA686BB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МФТИ - 2016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7B8A-9626-4530-B860-3AD9779AF47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1674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МФТИ - 2016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A524-0F27-40F8-8297-58EF32D5777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3678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МФТИ - 2016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6992-75C1-4E28-B55C-CCD68847D9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28149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r>
              <a:rPr lang="ru-RU" altLang="ru-RU"/>
              <a:t>МФТИ - 2016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D43EE1E7-8274-4FF6-A352-DB9CEAD180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0663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r>
              <a:rPr lang="ru-RU" altLang="ru-RU"/>
              <a:t>МФТИ - 2016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7013758E-CC1B-4FA6-938F-88F208572BB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8618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r>
              <a:rPr lang="ru-RU" altLang="ru-RU"/>
              <a:t>МФТИ - 2016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564F417A-A2E7-4319-AC27-9CF5F71DE6F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67344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38200" y="2362200"/>
            <a:ext cx="3770313" cy="17859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838200" y="4300538"/>
            <a:ext cx="3770313" cy="17859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r>
              <a:rPr lang="ru-RU" altLang="ru-RU"/>
              <a:t>МФТИ - 2016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40CA508F-CEE2-47CF-A5A9-9816CD63199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4389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МФТИ - 2016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5992-38D8-4EF3-B650-F8FED24FF0E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4125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МФТИ - 2016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46B0E-2180-4FFA-B8A2-3F57315372F9}" type="slidenum">
              <a:rPr lang="ru-RU" altLang="ru-RU" smtClean="0"/>
              <a:pPr/>
              <a:t>‹#›</a:t>
            </a:fld>
            <a:endParaRPr lang="ru-RU" alt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2479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МФТИ - 2016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9B53-7433-4028-ADB7-6B9DADE36BE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0479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МФТИ - 2016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0BDC-7CD4-4ED0-8A3D-826B2AA9A2A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9046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МФТИ - 2016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5234-97A5-4427-872D-1C03F79B07D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9217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altLang="ru-RU"/>
              <a:t>МФТИ - 2016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936D3-6489-45B4-B18E-8B4E862920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5812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altLang="ru-RU"/>
              <a:t>МФТИ - 2016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42DDB8-BAD6-4A5C-BBF3-36AC1F33D21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2154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МФТИ - 2016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DAC7-B73C-44A7-A133-4802D17CF14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0785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ru-RU" altLang="ru-RU"/>
              <a:t>МФТИ - 2016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F40486-D6AC-483C-935C-66BFC4B6AA14}" type="slidenum">
              <a:rPr lang="ru-RU" altLang="ru-RU" smtClean="0"/>
              <a:pPr/>
              <a:t>‹#›</a:t>
            </a:fld>
            <a:endParaRPr lang="ru-RU" alt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887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4" Type="http://schemas.openxmlformats.org/officeDocument/2006/relationships/image" Target="../media/image21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4" Type="http://schemas.openxmlformats.org/officeDocument/2006/relationships/image" Target="../media/image22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4" Type="http://schemas.openxmlformats.org/officeDocument/2006/relationships/image" Target="../media/image23.wmf"/><Relationship Id="rId5" Type="http://schemas.openxmlformats.org/officeDocument/2006/relationships/oleObject" Target="../embeddings/oleObject23.bin"/><Relationship Id="rId6" Type="http://schemas.openxmlformats.org/officeDocument/2006/relationships/image" Target="../media/image24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4" Type="http://schemas.openxmlformats.org/officeDocument/2006/relationships/image" Target="../media/image25.wmf"/><Relationship Id="rId5" Type="http://schemas.openxmlformats.org/officeDocument/2006/relationships/oleObject" Target="../embeddings/oleObject25.bin"/><Relationship Id="rId6" Type="http://schemas.openxmlformats.org/officeDocument/2006/relationships/image" Target="../media/image26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4" Type="http://schemas.openxmlformats.org/officeDocument/2006/relationships/image" Target="../media/image27.wmf"/><Relationship Id="rId5" Type="http://schemas.openxmlformats.org/officeDocument/2006/relationships/oleObject" Target="../embeddings/oleObject27.bin"/><Relationship Id="rId6" Type="http://schemas.openxmlformats.org/officeDocument/2006/relationships/image" Target="../media/image28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4" Type="http://schemas.openxmlformats.org/officeDocument/2006/relationships/image" Target="../media/image29.wmf"/><Relationship Id="rId5" Type="http://schemas.openxmlformats.org/officeDocument/2006/relationships/oleObject" Target="../embeddings/oleObject29.bin"/><Relationship Id="rId6" Type="http://schemas.openxmlformats.org/officeDocument/2006/relationships/image" Target="../media/image30.wmf"/><Relationship Id="rId7" Type="http://schemas.openxmlformats.org/officeDocument/2006/relationships/oleObject" Target="../embeddings/oleObject30.bin"/><Relationship Id="rId8" Type="http://schemas.openxmlformats.org/officeDocument/2006/relationships/image" Target="../media/image31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4" Type="http://schemas.openxmlformats.org/officeDocument/2006/relationships/image" Target="../media/image32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4" Type="http://schemas.openxmlformats.org/officeDocument/2006/relationships/image" Target="../media/image33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4" Type="http://schemas.openxmlformats.org/officeDocument/2006/relationships/image" Target="../media/image34.wmf"/><Relationship Id="rId5" Type="http://schemas.openxmlformats.org/officeDocument/2006/relationships/oleObject" Target="../embeddings/oleObject34.bin"/><Relationship Id="rId6" Type="http://schemas.openxmlformats.org/officeDocument/2006/relationships/image" Target="../media/image35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4" Type="http://schemas.openxmlformats.org/officeDocument/2006/relationships/image" Target="../media/image36.wmf"/><Relationship Id="rId5" Type="http://schemas.openxmlformats.org/officeDocument/2006/relationships/oleObject" Target="../embeddings/oleObject36.bin"/><Relationship Id="rId6" Type="http://schemas.openxmlformats.org/officeDocument/2006/relationships/image" Target="../media/image37.w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4" Type="http://schemas.openxmlformats.org/officeDocument/2006/relationships/image" Target="../media/image38.wmf"/><Relationship Id="rId5" Type="http://schemas.openxmlformats.org/officeDocument/2006/relationships/oleObject" Target="../embeddings/oleObject38.bin"/><Relationship Id="rId6" Type="http://schemas.openxmlformats.org/officeDocument/2006/relationships/image" Target="../media/image39.wmf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4" Type="http://schemas.openxmlformats.org/officeDocument/2006/relationships/image" Target="../media/image40.wmf"/><Relationship Id="rId5" Type="http://schemas.openxmlformats.org/officeDocument/2006/relationships/oleObject" Target="../embeddings/oleObject40.bin"/><Relationship Id="rId6" Type="http://schemas.openxmlformats.org/officeDocument/2006/relationships/image" Target="../media/image41.wmf"/><Relationship Id="rId7" Type="http://schemas.openxmlformats.org/officeDocument/2006/relationships/oleObject" Target="../embeddings/oleObject41.bin"/><Relationship Id="rId8" Type="http://schemas.openxmlformats.org/officeDocument/2006/relationships/image" Target="../media/image42.wmf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4" Type="http://schemas.openxmlformats.org/officeDocument/2006/relationships/image" Target="../media/image43.wmf"/><Relationship Id="rId5" Type="http://schemas.openxmlformats.org/officeDocument/2006/relationships/oleObject" Target="../embeddings/oleObject43.bin"/><Relationship Id="rId6" Type="http://schemas.openxmlformats.org/officeDocument/2006/relationships/image" Target="../media/image44.wmf"/><Relationship Id="rId7" Type="http://schemas.openxmlformats.org/officeDocument/2006/relationships/oleObject" Target="../embeddings/oleObject44.bin"/><Relationship Id="rId8" Type="http://schemas.openxmlformats.org/officeDocument/2006/relationships/image" Target="../media/image45.wmf"/><Relationship Id="rId9" Type="http://schemas.openxmlformats.org/officeDocument/2006/relationships/oleObject" Target="../embeddings/oleObject45.bin"/><Relationship Id="rId10" Type="http://schemas.openxmlformats.org/officeDocument/2006/relationships/image" Target="../media/image46.wmf"/><Relationship Id="rId1" Type="http://schemas.openxmlformats.org/officeDocument/2006/relationships/vmlDrawing" Target="../drawings/vmlDrawing17.vml"/><Relationship Id="rId2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4" Type="http://schemas.openxmlformats.org/officeDocument/2006/relationships/image" Target="../media/image47.wmf"/><Relationship Id="rId5" Type="http://schemas.openxmlformats.org/officeDocument/2006/relationships/oleObject" Target="../embeddings/oleObject47.bin"/><Relationship Id="rId6" Type="http://schemas.openxmlformats.org/officeDocument/2006/relationships/image" Target="../media/image48.wmf"/><Relationship Id="rId7" Type="http://schemas.openxmlformats.org/officeDocument/2006/relationships/oleObject" Target="../embeddings/oleObject48.bin"/><Relationship Id="rId8" Type="http://schemas.openxmlformats.org/officeDocument/2006/relationships/image" Target="../media/image49.wmf"/><Relationship Id="rId1" Type="http://schemas.openxmlformats.org/officeDocument/2006/relationships/vmlDrawing" Target="../drawings/vmlDrawing18.vml"/><Relationship Id="rId2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4" Type="http://schemas.openxmlformats.org/officeDocument/2006/relationships/image" Target="../media/image50.wmf"/><Relationship Id="rId1" Type="http://schemas.openxmlformats.org/officeDocument/2006/relationships/vmlDrawing" Target="../drawings/vmlDrawing19.v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4" Type="http://schemas.openxmlformats.org/officeDocument/2006/relationships/image" Target="../media/image51.wmf"/><Relationship Id="rId5" Type="http://schemas.openxmlformats.org/officeDocument/2006/relationships/oleObject" Target="../embeddings/oleObject51.bin"/><Relationship Id="rId6" Type="http://schemas.openxmlformats.org/officeDocument/2006/relationships/image" Target="../media/image52.wmf"/><Relationship Id="rId7" Type="http://schemas.openxmlformats.org/officeDocument/2006/relationships/oleObject" Target="../embeddings/oleObject52.bin"/><Relationship Id="rId8" Type="http://schemas.openxmlformats.org/officeDocument/2006/relationships/image" Target="../media/image53.wmf"/><Relationship Id="rId1" Type="http://schemas.openxmlformats.org/officeDocument/2006/relationships/vmlDrawing" Target="../drawings/vmlDrawing20.vml"/><Relationship Id="rId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4" Type="http://schemas.openxmlformats.org/officeDocument/2006/relationships/image" Target="../media/image54.wmf"/><Relationship Id="rId1" Type="http://schemas.openxmlformats.org/officeDocument/2006/relationships/vmlDrawing" Target="../drawings/vmlDrawing2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4" Type="http://schemas.openxmlformats.org/officeDocument/2006/relationships/image" Target="../media/image55.wmf"/><Relationship Id="rId5" Type="http://schemas.openxmlformats.org/officeDocument/2006/relationships/oleObject" Target="../embeddings/oleObject55.bin"/><Relationship Id="rId6" Type="http://schemas.openxmlformats.org/officeDocument/2006/relationships/image" Target="../media/image56.wmf"/><Relationship Id="rId7" Type="http://schemas.openxmlformats.org/officeDocument/2006/relationships/oleObject" Target="../embeddings/oleObject56.bin"/><Relationship Id="rId8" Type="http://schemas.openxmlformats.org/officeDocument/2006/relationships/image" Target="../media/image57.wmf"/><Relationship Id="rId9" Type="http://schemas.openxmlformats.org/officeDocument/2006/relationships/oleObject" Target="../embeddings/oleObject57.bin"/><Relationship Id="rId10" Type="http://schemas.openxmlformats.org/officeDocument/2006/relationships/image" Target="../media/image58.wmf"/><Relationship Id="rId1" Type="http://schemas.openxmlformats.org/officeDocument/2006/relationships/vmlDrawing" Target="../drawings/vmlDrawing22.vml"/><Relationship Id="rId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4" Type="http://schemas.openxmlformats.org/officeDocument/2006/relationships/image" Target="../media/image59.wmf"/><Relationship Id="rId5" Type="http://schemas.openxmlformats.org/officeDocument/2006/relationships/oleObject" Target="../embeddings/oleObject59.bin"/><Relationship Id="rId6" Type="http://schemas.openxmlformats.org/officeDocument/2006/relationships/image" Target="../media/image60.wmf"/><Relationship Id="rId1" Type="http://schemas.openxmlformats.org/officeDocument/2006/relationships/vmlDrawing" Target="../drawings/vmlDrawing23.vml"/><Relationship Id="rId2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4" Type="http://schemas.openxmlformats.org/officeDocument/2006/relationships/image" Target="../media/image61.wmf"/><Relationship Id="rId5" Type="http://schemas.openxmlformats.org/officeDocument/2006/relationships/oleObject" Target="../embeddings/oleObject61.bin"/><Relationship Id="rId6" Type="http://schemas.openxmlformats.org/officeDocument/2006/relationships/image" Target="../media/image62.wmf"/><Relationship Id="rId1" Type="http://schemas.openxmlformats.org/officeDocument/2006/relationships/vmlDrawing" Target="../drawings/vmlDrawing24.vml"/><Relationship Id="rId2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4" Type="http://schemas.openxmlformats.org/officeDocument/2006/relationships/image" Target="../media/image63.wmf"/><Relationship Id="rId1" Type="http://schemas.openxmlformats.org/officeDocument/2006/relationships/vmlDrawing" Target="../drawings/vmlDrawing25.vml"/><Relationship Id="rId2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4" Type="http://schemas.openxmlformats.org/officeDocument/2006/relationships/image" Target="../media/image64.wmf"/><Relationship Id="rId5" Type="http://schemas.openxmlformats.org/officeDocument/2006/relationships/oleObject" Target="../embeddings/oleObject64.bin"/><Relationship Id="rId6" Type="http://schemas.openxmlformats.org/officeDocument/2006/relationships/image" Target="../media/image65.wmf"/><Relationship Id="rId7" Type="http://schemas.openxmlformats.org/officeDocument/2006/relationships/oleObject" Target="../embeddings/oleObject65.bin"/><Relationship Id="rId8" Type="http://schemas.openxmlformats.org/officeDocument/2006/relationships/image" Target="../media/image66.wmf"/><Relationship Id="rId1" Type="http://schemas.openxmlformats.org/officeDocument/2006/relationships/vmlDrawing" Target="../drawings/vmlDrawing26.vml"/><Relationship Id="rId2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4" Type="http://schemas.openxmlformats.org/officeDocument/2006/relationships/image" Target="../media/image67.wmf"/><Relationship Id="rId5" Type="http://schemas.openxmlformats.org/officeDocument/2006/relationships/oleObject" Target="../embeddings/oleObject67.bin"/><Relationship Id="rId6" Type="http://schemas.openxmlformats.org/officeDocument/2006/relationships/image" Target="../media/image68.wmf"/><Relationship Id="rId1" Type="http://schemas.openxmlformats.org/officeDocument/2006/relationships/vmlDrawing" Target="../drawings/vmlDrawing27.vml"/><Relationship Id="rId2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4" Type="http://schemas.openxmlformats.org/officeDocument/2006/relationships/image" Target="../media/image69.wmf"/><Relationship Id="rId5" Type="http://schemas.openxmlformats.org/officeDocument/2006/relationships/oleObject" Target="../embeddings/oleObject69.bin"/><Relationship Id="rId6" Type="http://schemas.openxmlformats.org/officeDocument/2006/relationships/image" Target="../media/image70.wmf"/><Relationship Id="rId7" Type="http://schemas.openxmlformats.org/officeDocument/2006/relationships/oleObject" Target="../embeddings/oleObject70.bin"/><Relationship Id="rId8" Type="http://schemas.openxmlformats.org/officeDocument/2006/relationships/image" Target="../media/image71.wmf"/><Relationship Id="rId1" Type="http://schemas.openxmlformats.org/officeDocument/2006/relationships/vmlDrawing" Target="../drawings/vmlDrawing28.vml"/><Relationship Id="rId2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4" Type="http://schemas.openxmlformats.org/officeDocument/2006/relationships/image" Target="../media/image72.wmf"/><Relationship Id="rId5" Type="http://schemas.openxmlformats.org/officeDocument/2006/relationships/oleObject" Target="../embeddings/oleObject72.bin"/><Relationship Id="rId6" Type="http://schemas.openxmlformats.org/officeDocument/2006/relationships/image" Target="../media/image73.wmf"/><Relationship Id="rId1" Type="http://schemas.openxmlformats.org/officeDocument/2006/relationships/vmlDrawing" Target="../drawings/vmlDrawing29.vml"/><Relationship Id="rId2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.bin"/><Relationship Id="rId20" Type="http://schemas.openxmlformats.org/officeDocument/2006/relationships/image" Target="../media/image10.wmf"/><Relationship Id="rId21" Type="http://schemas.openxmlformats.org/officeDocument/2006/relationships/oleObject" Target="../embeddings/oleObject10.bin"/><Relationship Id="rId22" Type="http://schemas.openxmlformats.org/officeDocument/2006/relationships/image" Target="../media/image11.wmf"/><Relationship Id="rId10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12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14" Type="http://schemas.openxmlformats.org/officeDocument/2006/relationships/image" Target="../media/image7.wmf"/><Relationship Id="rId15" Type="http://schemas.openxmlformats.org/officeDocument/2006/relationships/oleObject" Target="../embeddings/oleObject7.bin"/><Relationship Id="rId16" Type="http://schemas.openxmlformats.org/officeDocument/2006/relationships/image" Target="../media/image8.wmf"/><Relationship Id="rId17" Type="http://schemas.openxmlformats.org/officeDocument/2006/relationships/oleObject" Target="../embeddings/oleObject8.bin"/><Relationship Id="rId18" Type="http://schemas.openxmlformats.org/officeDocument/2006/relationships/image" Target="../media/image9.wmf"/><Relationship Id="rId19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13.wmf"/><Relationship Id="rId7" Type="http://schemas.openxmlformats.org/officeDocument/2006/relationships/oleObject" Target="../embeddings/oleObject13.bin"/><Relationship Id="rId8" Type="http://schemas.openxmlformats.org/officeDocument/2006/relationships/image" Target="../media/image14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6" Type="http://schemas.openxmlformats.org/officeDocument/2006/relationships/image" Target="../media/image16.wmf"/><Relationship Id="rId7" Type="http://schemas.openxmlformats.org/officeDocument/2006/relationships/oleObject" Target="../embeddings/oleObject16.bin"/><Relationship Id="rId8" Type="http://schemas.openxmlformats.org/officeDocument/2006/relationships/image" Target="../media/image17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4" Type="http://schemas.openxmlformats.org/officeDocument/2006/relationships/image" Target="../media/image18.wmf"/><Relationship Id="rId5" Type="http://schemas.openxmlformats.org/officeDocument/2006/relationships/oleObject" Target="../embeddings/oleObject18.bin"/><Relationship Id="rId6" Type="http://schemas.openxmlformats.org/officeDocument/2006/relationships/image" Target="../media/image19.wmf"/><Relationship Id="rId7" Type="http://schemas.openxmlformats.org/officeDocument/2006/relationships/oleObject" Target="../embeddings/oleObject19.bin"/><Relationship Id="rId8" Type="http://schemas.openxmlformats.org/officeDocument/2006/relationships/image" Target="../media/image20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Лекция 2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3600"/>
              <a:t>Методы численного интегрирования жестких систем ОДУ и их распараллеливание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МФТИ - 2016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Элементы теории устойчивости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/>
              <a:t>Проверку на </a:t>
            </a:r>
            <a:r>
              <a:rPr lang="en-US" altLang="ru-RU">
                <a:solidFill>
                  <a:srgbClr val="FF3300"/>
                </a:solidFill>
              </a:rPr>
              <a:t>A</a:t>
            </a:r>
            <a:r>
              <a:rPr lang="ru-RU" altLang="ru-RU">
                <a:solidFill>
                  <a:srgbClr val="FF3300"/>
                </a:solidFill>
              </a:rPr>
              <a:t>-устойчивость</a:t>
            </a:r>
            <a:r>
              <a:rPr lang="ru-RU" altLang="ru-RU"/>
              <a:t> проводят для модельного уравнения (уравнения Далквиста)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/>
          </a:p>
          <a:p>
            <a:pPr>
              <a:buFont typeface="Wingdings" panose="05000000000000000000" pitchFamily="2" charset="2"/>
              <a:buNone/>
            </a:pPr>
            <a:endParaRPr lang="ru-RU" altLang="ru-RU"/>
          </a:p>
          <a:p>
            <a:pPr>
              <a:buFont typeface="Wingdings" panose="05000000000000000000" pitchFamily="2" charset="2"/>
              <a:buNone/>
            </a:pPr>
            <a:r>
              <a:rPr lang="ru-RU" altLang="ru-RU"/>
              <a:t>Здесь λ играет роль какого-либо собственного значения матрицы Якоби исходной системы ОДУ. </a:t>
            </a: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МФТИ - 2016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200814"/>
              </p:ext>
            </p:extLst>
          </p:nvPr>
        </p:nvGraphicFramePr>
        <p:xfrm>
          <a:off x="1600200" y="2519236"/>
          <a:ext cx="1820863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Equation" r:id="rId3" imgW="545760" imgH="241200" progId="Equation.DSMT4">
                  <p:embed/>
                </p:oleObj>
              </mc:Choice>
              <mc:Fallback>
                <p:oleObj name="Equation" r:id="rId3" imgW="54576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519236"/>
                        <a:ext cx="1820863" cy="793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А-устойчивость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/>
              <a:t>Методы называются </a:t>
            </a:r>
            <a:r>
              <a:rPr lang="en-US" altLang="ru-RU" sz="2400"/>
              <a:t>A</a:t>
            </a:r>
            <a:r>
              <a:rPr lang="ru-RU" altLang="ru-RU" sz="2400"/>
              <a:t>-устойчивыми, если при их применении к уравнению Далквиста с </a:t>
            </a:r>
            <a:r>
              <a:rPr lang="en-US" altLang="ru-RU" sz="2400"/>
              <a:t>Re </a:t>
            </a:r>
            <a:r>
              <a:rPr lang="ru-RU" altLang="ru-RU" sz="2400" i="1"/>
              <a:t>λ </a:t>
            </a:r>
            <a:r>
              <a:rPr lang="ru-RU" altLang="ru-RU" sz="2400"/>
              <a:t>&lt; 0 и </a:t>
            </a:r>
            <a:r>
              <a:rPr lang="en-US" altLang="ru-RU" sz="2400" i="1"/>
              <a:t>h</a:t>
            </a:r>
            <a:r>
              <a:rPr lang="ru-RU" altLang="ru-RU" sz="2400" i="1"/>
              <a:t> </a:t>
            </a:r>
            <a:r>
              <a:rPr lang="ru-RU" altLang="ru-RU" sz="2400"/>
              <a:t>&gt; 0 отсутствуют связанные с устойчивостью ограничения.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Пусть численный метод, применяемый к решению уравнения Далквиста, дает выражение решения </a:t>
            </a:r>
          </a:p>
          <a:p>
            <a:pPr>
              <a:lnSpc>
                <a:spcPct val="80000"/>
              </a:lnSpc>
            </a:pPr>
            <a:endParaRPr lang="ru-RU" altLang="ru-RU" sz="2400"/>
          </a:p>
          <a:p>
            <a:pPr>
              <a:lnSpc>
                <a:spcPct val="80000"/>
              </a:lnSpc>
            </a:pPr>
            <a:endParaRPr lang="ru-RU" altLang="ru-RU" sz="2400"/>
          </a:p>
          <a:p>
            <a:pPr>
              <a:lnSpc>
                <a:spcPct val="80000"/>
              </a:lnSpc>
            </a:pPr>
            <a:r>
              <a:rPr lang="en-US" altLang="ru-RU" sz="2400" i="1"/>
              <a:t>R</a:t>
            </a:r>
            <a:r>
              <a:rPr lang="ru-RU" altLang="ru-RU" sz="2400"/>
              <a:t>(</a:t>
            </a:r>
            <a:r>
              <a:rPr lang="en-US" altLang="ru-RU" sz="2400" i="1"/>
              <a:t>z</a:t>
            </a:r>
            <a:r>
              <a:rPr lang="ru-RU" altLang="ru-RU" sz="2400"/>
              <a:t>) называется </a:t>
            </a:r>
            <a:r>
              <a:rPr lang="ru-RU" altLang="ru-RU" sz="2400" i="1"/>
              <a:t>разрешающим оператором</a:t>
            </a:r>
            <a:r>
              <a:rPr lang="ru-RU" altLang="ru-RU" sz="2400"/>
              <a:t> и одновременно </a:t>
            </a:r>
            <a:r>
              <a:rPr lang="ru-RU" altLang="ru-RU" sz="2400" i="1"/>
              <a:t>функцией устойчивости</a:t>
            </a:r>
            <a:r>
              <a:rPr lang="ru-RU" altLang="ru-RU" sz="2400"/>
              <a:t>.</a:t>
            </a: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МФТИ - 2016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0170746"/>
              </p:ext>
            </p:extLst>
          </p:nvPr>
        </p:nvGraphicFramePr>
        <p:xfrm>
          <a:off x="1524000" y="3782558"/>
          <a:ext cx="382111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Equation" r:id="rId3" imgW="1663560" imgH="241200" progId="Equation.DSMT4">
                  <p:embed/>
                </p:oleObj>
              </mc:Choice>
              <mc:Fallback>
                <p:oleObj name="Equation" r:id="rId3" imgW="166356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782558"/>
                        <a:ext cx="3821113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А-устойчивость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/>
              <a:t>Если область абсолютной устойчивости включает в себя угол с полураствором α около отрицательной части действительной оси в плоскости </a:t>
            </a:r>
            <a:r>
              <a:rPr lang="en-US" altLang="ru-RU" sz="2400"/>
              <a:t>z</a:t>
            </a:r>
            <a:r>
              <a:rPr lang="ru-RU" altLang="ru-RU" sz="2400"/>
              <a:t>, то метод называется </a:t>
            </a:r>
            <a:r>
              <a:rPr lang="en-US" altLang="ru-RU" sz="2400">
                <a:solidFill>
                  <a:srgbClr val="FF3300"/>
                </a:solidFill>
              </a:rPr>
              <a:t>A</a:t>
            </a:r>
            <a:r>
              <a:rPr lang="ru-RU" altLang="ru-RU" sz="2400">
                <a:solidFill>
                  <a:srgbClr val="FF3300"/>
                </a:solidFill>
              </a:rPr>
              <a:t>(α)-устойчивым</a:t>
            </a:r>
            <a:r>
              <a:rPr lang="ru-RU" altLang="ru-RU" sz="2400"/>
              <a:t>.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Метод является </a:t>
            </a:r>
            <a:r>
              <a:rPr lang="en-US" altLang="ru-RU" sz="2400">
                <a:solidFill>
                  <a:srgbClr val="FF3300"/>
                </a:solidFill>
              </a:rPr>
              <a:t>A</a:t>
            </a:r>
            <a:r>
              <a:rPr lang="ru-RU" altLang="ru-RU" sz="2400">
                <a:solidFill>
                  <a:srgbClr val="FF3300"/>
                </a:solidFill>
              </a:rPr>
              <a:t>(0)-устойчивым</a:t>
            </a:r>
            <a:r>
              <a:rPr lang="ru-RU" altLang="ru-RU" sz="2400"/>
              <a:t>, если область устойчивости включает в себя бесконечно малый угол , и </a:t>
            </a:r>
            <a:r>
              <a:rPr lang="en-US" altLang="ru-RU" sz="2400">
                <a:solidFill>
                  <a:srgbClr val="FF3300"/>
                </a:solidFill>
              </a:rPr>
              <a:t>A</a:t>
            </a:r>
            <a:r>
              <a:rPr lang="ru-RU" altLang="ru-RU" sz="2400" baseline="-25000">
                <a:solidFill>
                  <a:srgbClr val="FF3300"/>
                </a:solidFill>
              </a:rPr>
              <a:t>0</a:t>
            </a:r>
            <a:r>
              <a:rPr lang="ru-RU" altLang="ru-RU" sz="2400">
                <a:solidFill>
                  <a:srgbClr val="FF3300"/>
                </a:solidFill>
              </a:rPr>
              <a:t>- устойчивым</a:t>
            </a:r>
            <a:r>
              <a:rPr lang="ru-RU" altLang="ru-RU" sz="2400"/>
              <a:t>, если граница области устойчивости пересекается с любым малым, но конечным углом, и область устойчивости захватывает отрицательную часть действительной оси.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МФТИ - 2016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Асимптотическая устойчивость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/>
              <a:t>Численный метод называется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/>
              <a:t> </a:t>
            </a:r>
            <a:r>
              <a:rPr lang="en-US" altLang="ru-RU">
                <a:solidFill>
                  <a:srgbClr val="FF3300"/>
                </a:solidFill>
              </a:rPr>
              <a:t>L</a:t>
            </a:r>
            <a:r>
              <a:rPr lang="ru-RU" altLang="ru-RU">
                <a:solidFill>
                  <a:srgbClr val="FF3300"/>
                </a:solidFill>
              </a:rPr>
              <a:t> –устойчивым (асимптотически устойчивым)</a:t>
            </a:r>
            <a:r>
              <a:rPr lang="ru-RU" altLang="ru-RU"/>
              <a:t>, если он </a:t>
            </a:r>
            <a:r>
              <a:rPr lang="en-US" altLang="ru-RU"/>
              <a:t>A</a:t>
            </a:r>
            <a:r>
              <a:rPr lang="ru-RU" altLang="ru-RU"/>
              <a:t>-устойчив и выполнено условие 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/>
          </a:p>
          <a:p>
            <a:pPr>
              <a:buFont typeface="Wingdings" panose="05000000000000000000" pitchFamily="2" charset="2"/>
              <a:buNone/>
            </a:pPr>
            <a:r>
              <a:rPr lang="ru-RU" altLang="ru-RU"/>
              <a:t>                    при</a:t>
            </a:r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МФТИ - 2016</a:t>
            </a: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73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9431544"/>
              </p:ext>
            </p:extLst>
          </p:nvPr>
        </p:nvGraphicFramePr>
        <p:xfrm>
          <a:off x="1143000" y="2895600"/>
          <a:ext cx="2286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3" name="Equation" r:id="rId3" imgW="761760" imgH="266400" progId="Equation.DSMT4">
                  <p:embed/>
                </p:oleObj>
              </mc:Choice>
              <mc:Fallback>
                <p:oleObj name="Equation" r:id="rId3" imgW="761760" imgH="266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895600"/>
                        <a:ext cx="22860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73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2134638"/>
              </p:ext>
            </p:extLst>
          </p:nvPr>
        </p:nvGraphicFramePr>
        <p:xfrm>
          <a:off x="1143000" y="3935147"/>
          <a:ext cx="1981200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4" name="Equation" r:id="rId5" imgW="825480" imgH="190440" progId="Equation.DSMT4">
                  <p:embed/>
                </p:oleObj>
              </mc:Choice>
              <mc:Fallback>
                <p:oleObj name="Equation" r:id="rId5" imgW="825480" imgH="1904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935147"/>
                        <a:ext cx="1981200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Методы Рунге-Кутты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2514600"/>
            <a:ext cx="8153400" cy="4800600"/>
          </a:xfrm>
        </p:spPr>
        <p:txBody>
          <a:bodyPr/>
          <a:lstStyle/>
          <a:p>
            <a:r>
              <a:rPr lang="en-US" altLang="ru-RU" sz="2400"/>
              <a:t>s-</a:t>
            </a:r>
            <a:r>
              <a:rPr lang="ru-RU" altLang="ru-RU" sz="2400"/>
              <a:t>стадийным методом Рунге-Кутты называется метод</a:t>
            </a:r>
          </a:p>
          <a:p>
            <a:endParaRPr lang="ru-RU" altLang="ru-RU" sz="2400"/>
          </a:p>
        </p:txBody>
      </p:sp>
      <p:graphicFrame>
        <p:nvGraphicFramePr>
          <p:cNvPr id="1536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524000" y="3276600"/>
          <a:ext cx="4540250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9" name="Equation" r:id="rId3" imgW="1777680" imgH="444240" progId="Equation.DSMT4">
                  <p:embed/>
                </p:oleObj>
              </mc:Choice>
              <mc:Fallback>
                <p:oleObj name="Equation" r:id="rId3" imgW="1777680" imgH="4442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276600"/>
                        <a:ext cx="4540250" cy="1135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295400" y="4191000"/>
          <a:ext cx="5110163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0" name="Equation" r:id="rId5" imgW="1993680" imgH="457200" progId="Equation.DSMT4">
                  <p:embed/>
                </p:oleObj>
              </mc:Choice>
              <mc:Fallback>
                <p:oleObj name="Equation" r:id="rId5" imgW="199368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191000"/>
                        <a:ext cx="5110163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МФТИ - 2016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Представление (таблица) Бутчера</a:t>
            </a:r>
          </a:p>
        </p:txBody>
      </p:sp>
      <p:graphicFrame>
        <p:nvGraphicFramePr>
          <p:cNvPr id="16434" name="Group 50"/>
          <p:cNvGraphicFramePr>
            <a:graphicFrameLocks noGrp="1"/>
          </p:cNvGraphicFramePr>
          <p:nvPr>
            <p:ph sz="half" idx="1"/>
          </p:nvPr>
        </p:nvGraphicFramePr>
        <p:xfrm>
          <a:off x="838200" y="2362200"/>
          <a:ext cx="5911850" cy="3724277"/>
        </p:xfrm>
        <a:graphic>
          <a:graphicData uri="http://schemas.openxmlformats.org/drawingml/2006/table">
            <a:tbl>
              <a:tblPr/>
              <a:tblGrid>
                <a:gridCol w="1922463">
                  <a:extLst>
                    <a:ext uri="{9D8B030D-6E8A-4147-A177-3AD203B41FA5}">
                      <a16:colId xmlns:a16="http://schemas.microsoft.com/office/drawing/2014/main" xmlns="" val="3764821987"/>
                    </a:ext>
                  </a:extLst>
                </a:gridCol>
                <a:gridCol w="1425575">
                  <a:extLst>
                    <a:ext uri="{9D8B030D-6E8A-4147-A177-3AD203B41FA5}">
                      <a16:colId xmlns:a16="http://schemas.microsoft.com/office/drawing/2014/main" xmlns="" val="2239134394"/>
                    </a:ext>
                  </a:extLst>
                </a:gridCol>
                <a:gridCol w="1068387">
                  <a:extLst>
                    <a:ext uri="{9D8B030D-6E8A-4147-A177-3AD203B41FA5}">
                      <a16:colId xmlns:a16="http://schemas.microsoft.com/office/drawing/2014/main" xmlns="" val="3563967792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xmlns="" val="2944511248"/>
                    </a:ext>
                  </a:extLst>
                </a:gridCol>
              </a:tblGrid>
              <a:tr h="922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</a:t>
                      </a:r>
                      <a:r>
                        <a:rPr kumimoji="0" lang="ru-RU" altLang="ru-RU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kumimoji="0" lang="en-US" altLang="ru-RU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kumimoji="0" lang="ru-RU" altLang="ru-RU" sz="24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kumimoji="0" lang="en-US" altLang="ru-RU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1s</a:t>
                      </a:r>
                      <a:endParaRPr kumimoji="0" lang="ru-RU" altLang="ru-RU" sz="24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32545880"/>
                  </a:ext>
                </a:extLst>
              </a:tr>
              <a:tr h="922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35057766"/>
                  </a:ext>
                </a:extLst>
              </a:tr>
              <a:tr h="919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kumimoji="0" lang="en-US" altLang="ru-RU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kumimoji="0" lang="ru-RU" altLang="ru-RU" sz="24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kumimoji="0" lang="en-US" altLang="ru-RU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s1</a:t>
                      </a:r>
                      <a:endParaRPr kumimoji="0" lang="ru-RU" altLang="ru-RU" sz="24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….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kumimoji="0" lang="en-US" altLang="ru-RU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</a:t>
                      </a:r>
                      <a:endParaRPr kumimoji="0" lang="ru-RU" altLang="ru-RU" sz="24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40763807"/>
                  </a:ext>
                </a:extLst>
              </a:tr>
              <a:tr h="960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kumimoji="0" lang="en-US" altLang="ru-RU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ru-RU" altLang="ru-RU" sz="24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kumimoji="0" lang="en-US" altLang="ru-RU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kumimoji="0" lang="ru-RU" altLang="ru-RU" sz="24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7569000"/>
                  </a:ext>
                </a:extLst>
              </a:tr>
            </a:tbl>
          </a:graphicData>
        </a:graphic>
      </p:graphicFrame>
      <p:graphicFrame>
        <p:nvGraphicFramePr>
          <p:cNvPr id="16419" name="Object 3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068388" y="5307013"/>
          <a:ext cx="13208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6" name="Equation" r:id="rId3" imgW="507960" imgH="253800" progId="Equation.DSMT4">
                  <p:embed/>
                </p:oleObj>
              </mc:Choice>
              <mc:Fallback>
                <p:oleObj name="Equation" r:id="rId3" imgW="507960" imgH="25380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388" y="5307013"/>
                        <a:ext cx="13208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26" name="Object 4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012825" y="3362325"/>
          <a:ext cx="1573213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7" name="Equation" r:id="rId5" imgW="672840" imgH="253800" progId="Equation.DSMT4">
                  <p:embed/>
                </p:oleObj>
              </mc:Choice>
              <mc:Fallback>
                <p:oleObj name="Equation" r:id="rId5" imgW="672840" imgH="25380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25" y="3362325"/>
                        <a:ext cx="1573213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МФТИ - 2016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Методы Рунге-Кутты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/>
              <a:t>1. Явные. Все </a:t>
            </a:r>
            <a:r>
              <a:rPr lang="en-US" altLang="ru-RU" i="1"/>
              <a:t>a </a:t>
            </a:r>
            <a:r>
              <a:rPr lang="ru-RU" altLang="ru-RU"/>
              <a:t>на главной диагонали и выше – нулевые</a:t>
            </a:r>
          </a:p>
          <a:p>
            <a:r>
              <a:rPr lang="ru-RU" altLang="ru-RU"/>
              <a:t>2. Диагонально неявные. Заполнена главная диагональ таблицы Бутчера</a:t>
            </a:r>
          </a:p>
          <a:p>
            <a:r>
              <a:rPr lang="ru-RU" altLang="ru-RU"/>
              <a:t>Однократно диагонально неявные. Диагонально неявный, все диагональные элементы равны между собой.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МФТИ - 2016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Неявные методы Рунге-Кутты - недостатки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/>
              <a:t>Во всех теоретических рассмотрениях предполагается, что нелинейная система решается точно</a:t>
            </a:r>
          </a:p>
          <a:p>
            <a:r>
              <a:rPr lang="ru-RU" altLang="ru-RU"/>
              <a:t>Метод Ньютона – сходимость зависит от начального приближения</a:t>
            </a:r>
          </a:p>
          <a:p>
            <a:r>
              <a:rPr lang="ru-RU" altLang="ru-RU"/>
              <a:t>Матрица при вычислении поправок плохо обусловлена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МФТИ - 2016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Функция устойчивости неявного метода Рунге-Кутты</a:t>
            </a:r>
          </a:p>
        </p:txBody>
      </p:sp>
      <p:graphicFrame>
        <p:nvGraphicFramePr>
          <p:cNvPr id="18440" name="Object 8"/>
          <p:cNvGraphicFramePr>
            <a:graphicFrameLocks noGrp="1" noChangeAspect="1"/>
          </p:cNvGraphicFramePr>
          <p:nvPr>
            <p:ph idx="1"/>
          </p:nvPr>
        </p:nvGraphicFramePr>
        <p:xfrm>
          <a:off x="3419475" y="4992688"/>
          <a:ext cx="188912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8" name="Equation" r:id="rId3" imgW="431640" imgH="177480" progId="Equation.DSMT4">
                  <p:embed/>
                </p:oleObj>
              </mc:Choice>
              <mc:Fallback>
                <p:oleObj name="Equation" r:id="rId3" imgW="431640" imgH="177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4992688"/>
                        <a:ext cx="1889125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МФТИ - 2016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457200" y="3200400"/>
          <a:ext cx="8185150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9" name="Equation" r:id="rId5" imgW="3162240" imgH="253800" progId="Equation.DSMT4">
                  <p:embed/>
                </p:oleObj>
              </mc:Choice>
              <mc:Fallback>
                <p:oleObj name="Equation" r:id="rId5" imgW="316224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200400"/>
                        <a:ext cx="8185150" cy="658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609600" y="3810000"/>
          <a:ext cx="8151813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0" name="Equation" r:id="rId7" imgW="3124080" imgH="431640" progId="Equation.DSMT4">
                  <p:embed/>
                </p:oleObj>
              </mc:Choice>
              <mc:Fallback>
                <p:oleObj name="Equation" r:id="rId7" imgW="3124080" imgH="431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810000"/>
                        <a:ext cx="8151813" cy="1133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Функция устойчивости неявного метода Рунге-Кутты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МФТИ - 2016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762000" y="2590800"/>
          <a:ext cx="7848600" cy="350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name="Equation" r:id="rId3" imgW="3136680" imgH="1396800" progId="Equation.DSMT4">
                  <p:embed/>
                </p:oleObj>
              </mc:Choice>
              <mc:Fallback>
                <p:oleObj name="Equation" r:id="rId3" imgW="3136680" imgH="1396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590800"/>
                        <a:ext cx="7848600" cy="3503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Явление жесткости (</a:t>
            </a:r>
            <a:r>
              <a:rPr lang="ru-RU" altLang="ru-RU"/>
              <a:t>1952 год Кертис и Хиршфельдер </a:t>
            </a:r>
            <a:r>
              <a:rPr lang="ru-RU" altLang="ru-RU" sz="3200"/>
              <a:t>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ru-RU" dirty="0"/>
              <a:t>Stiff </a:t>
            </a:r>
            <a:r>
              <a:rPr lang="ru-RU" altLang="ru-RU" dirty="0"/>
              <a:t> - жесткий,</a:t>
            </a:r>
          </a:p>
          <a:p>
            <a:r>
              <a:rPr lang="ru-RU" altLang="ru-RU" dirty="0"/>
              <a:t>тот, с которым трудно иметь дело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dirty="0">
              <a:solidFill>
                <a:srgbClr val="FF33CC"/>
              </a:solidFill>
            </a:endParaRPr>
          </a:p>
          <a:p>
            <a:pPr>
              <a:buNone/>
            </a:pPr>
            <a:r>
              <a:rPr lang="ru-RU" altLang="ru-RU" dirty="0">
                <a:solidFill>
                  <a:schemeClr val="bg2"/>
                </a:solidFill>
              </a:rPr>
              <a:t>Класс задач, для которых по теории «все в порядке», но они не решаются 	</a:t>
            </a:r>
            <a:r>
              <a:rPr lang="ru-RU" altLang="ru-RU" dirty="0">
                <a:solidFill>
                  <a:srgbClr val="FF3300"/>
                </a:solidFill>
              </a:rPr>
              <a:t>явными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dirty="0">
                <a:solidFill>
                  <a:schemeClr val="bg2"/>
                </a:solidFill>
              </a:rPr>
              <a:t>		«стандартными» методами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МФТИ - 2016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Функция устойчивости неявного метода Рунге-Кутты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  <a:p>
            <a:r>
              <a:rPr lang="ru-RU" altLang="ru-RU"/>
              <a:t>Метод явный – полином</a:t>
            </a:r>
          </a:p>
          <a:p>
            <a:r>
              <a:rPr lang="ru-RU" altLang="ru-RU"/>
              <a:t>Метод неявный – аппроксимация Паде экспоненты</a:t>
            </a: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МФТИ - 2016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4393088"/>
              </p:ext>
            </p:extLst>
          </p:nvPr>
        </p:nvGraphicFramePr>
        <p:xfrm>
          <a:off x="1066800" y="2023964"/>
          <a:ext cx="5791200" cy="156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2" name="Equation" r:id="rId3" imgW="1638000" imgH="444240" progId="Equation.DSMT4">
                  <p:embed/>
                </p:oleObj>
              </mc:Choice>
              <mc:Fallback>
                <p:oleObj name="Equation" r:id="rId3" imgW="1638000" imgH="4442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023964"/>
                        <a:ext cx="5791200" cy="1563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Методы Розенброка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7408863" cy="3724275"/>
          </a:xfrm>
        </p:spPr>
        <p:txBody>
          <a:bodyPr/>
          <a:lstStyle/>
          <a:p>
            <a:r>
              <a:rPr lang="ru-RU" altLang="ru-RU" sz="2400"/>
              <a:t>Запишем ДНРК в форме</a:t>
            </a:r>
          </a:p>
          <a:p>
            <a:endParaRPr lang="ru-RU" altLang="ru-RU" sz="2400"/>
          </a:p>
        </p:txBody>
      </p:sp>
      <p:graphicFrame>
        <p:nvGraphicFramePr>
          <p:cNvPr id="21510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4627563" y="4616450"/>
          <a:ext cx="332105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3" name="Equation" r:id="rId3" imgW="1320480" imgH="228600" progId="Equation.DSMT4">
                  <p:embed/>
                </p:oleObj>
              </mc:Choice>
              <mc:Fallback>
                <p:oleObj name="Equation" r:id="rId3" imgW="132048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7563" y="4616450"/>
                        <a:ext cx="3321050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МФТИ - 2016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381000" y="2971800"/>
          <a:ext cx="8134350" cy="318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4" name="Equation" r:id="rId5" imgW="2895480" imgH="1130040" progId="Equation.DSMT4">
                  <p:embed/>
                </p:oleObj>
              </mc:Choice>
              <mc:Fallback>
                <p:oleObj name="Equation" r:id="rId5" imgW="2895480" imgH="1130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971800"/>
                        <a:ext cx="8134350" cy="3186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Методы Розенброка</a:t>
            </a:r>
          </a:p>
        </p:txBody>
      </p:sp>
      <p:graphicFrame>
        <p:nvGraphicFramePr>
          <p:cNvPr id="58374" name="Object 6"/>
          <p:cNvGraphicFramePr>
            <a:graphicFrameLocks noGrp="1" noChangeAspect="1"/>
          </p:cNvGraphicFramePr>
          <p:nvPr>
            <p:ph idx="1"/>
          </p:nvPr>
        </p:nvGraphicFramePr>
        <p:xfrm>
          <a:off x="1504950" y="3363913"/>
          <a:ext cx="55753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8" name="Equation" r:id="rId3" imgW="1765080" imgH="241200" progId="Equation.DSMT4">
                  <p:embed/>
                </p:oleObj>
              </mc:Choice>
              <mc:Fallback>
                <p:oleObj name="Equation" r:id="rId3" imgW="1765080" imgH="241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4950" y="3363913"/>
                        <a:ext cx="55753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МФТИ - 2016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1295400" y="4419600"/>
          <a:ext cx="3200400" cy="145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9" name="Equation" r:id="rId5" imgW="1257120" imgH="571320" progId="Equation.DSMT4">
                  <p:embed/>
                </p:oleObj>
              </mc:Choice>
              <mc:Fallback>
                <p:oleObj name="Equation" r:id="rId5" imgW="1257120" imgH="5713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419600"/>
                        <a:ext cx="3200400" cy="1452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762000" y="2667000"/>
            <a:ext cx="579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>
                <a:latin typeface="Verdana" panose="020B0604030504040204" pitchFamily="34" charset="0"/>
              </a:rPr>
              <a:t>Линеаризация метода Рунге-Кутты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Методы Розенброка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7408863" cy="372427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400"/>
              <a:t>Тогда </a:t>
            </a:r>
            <a:r>
              <a:rPr lang="en-US" altLang="ru-RU" sz="2400"/>
              <a:t>s-</a:t>
            </a:r>
            <a:r>
              <a:rPr lang="ru-RU" altLang="ru-RU" sz="2400"/>
              <a:t>стадийный метод Розенброка задается формулами </a:t>
            </a:r>
          </a:p>
        </p:txBody>
      </p:sp>
      <p:graphicFrame>
        <p:nvGraphicFramePr>
          <p:cNvPr id="65540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358852009"/>
              </p:ext>
            </p:extLst>
          </p:nvPr>
        </p:nvGraphicFramePr>
        <p:xfrm>
          <a:off x="566738" y="2946400"/>
          <a:ext cx="8129587" cy="127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5" name="Equation" r:id="rId3" imgW="3644640" imgH="571320" progId="Equation.DSMT4">
                  <p:embed/>
                </p:oleObj>
              </mc:Choice>
              <mc:Fallback>
                <p:oleObj name="Equation" r:id="rId3" imgW="3644640" imgH="5713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8" y="2946400"/>
                        <a:ext cx="8129587" cy="1274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2" name="Object 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985363176"/>
              </p:ext>
            </p:extLst>
          </p:nvPr>
        </p:nvGraphicFramePr>
        <p:xfrm>
          <a:off x="1098550" y="4302125"/>
          <a:ext cx="3324225" cy="1287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6" name="Equation" r:id="rId5" imgW="1409400" imgH="545760" progId="Equation.DSMT4">
                  <p:embed/>
                </p:oleObj>
              </mc:Choice>
              <mc:Fallback>
                <p:oleObj name="Equation" r:id="rId5" imgW="1409400" imgH="5457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50" y="4302125"/>
                        <a:ext cx="3324225" cy="1287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МФТИ - 2016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Методы Розенброка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/>
              <a:t>Обобщение на случай решения неавтономной системы</a:t>
            </a:r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МФТИ - 2016</a:t>
            </a: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59396" name="Object 4"/>
          <p:cNvGraphicFramePr>
            <a:graphicFrameLocks noChangeAspect="1"/>
          </p:cNvGraphicFramePr>
          <p:nvPr/>
        </p:nvGraphicFramePr>
        <p:xfrm>
          <a:off x="4953000" y="4800600"/>
          <a:ext cx="27432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8" name="Equation" r:id="rId3" imgW="825480" imgH="228600" progId="Equation.DSMT4">
                  <p:embed/>
                </p:oleObj>
              </mc:Choice>
              <mc:Fallback>
                <p:oleObj name="Equation" r:id="rId3" imgW="82548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800600"/>
                        <a:ext cx="2743200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593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9506903"/>
              </p:ext>
            </p:extLst>
          </p:nvPr>
        </p:nvGraphicFramePr>
        <p:xfrm>
          <a:off x="990600" y="2895600"/>
          <a:ext cx="2895600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9" name="Equation" r:id="rId5" imgW="863280" imgH="241200" progId="Equation.DSMT4">
                  <p:embed/>
                </p:oleObj>
              </mc:Choice>
              <mc:Fallback>
                <p:oleObj name="Equation" r:id="rId5" imgW="863280" imgH="241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895600"/>
                        <a:ext cx="2895600" cy="795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102862" y="331051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9400" name="Object 8"/>
          <p:cNvGraphicFramePr>
            <a:graphicFrameLocks noChangeAspect="1"/>
          </p:cNvGraphicFramePr>
          <p:nvPr/>
        </p:nvGraphicFramePr>
        <p:xfrm>
          <a:off x="4876800" y="3810000"/>
          <a:ext cx="1524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0" name="Equation" r:id="rId7" imgW="368280" imgH="190440" progId="Equation.DSMT4">
                  <p:embed/>
                </p:oleObj>
              </mc:Choice>
              <mc:Fallback>
                <p:oleObj name="Equation" r:id="rId7" imgW="368280" imgH="1904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810000"/>
                        <a:ext cx="1524000" cy="76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ru-RU" altLang="ru-RU"/>
              <a:t>Методы Розенброка</a:t>
            </a:r>
          </a:p>
        </p:txBody>
      </p:sp>
      <p:graphicFrame>
        <p:nvGraphicFramePr>
          <p:cNvPr id="60419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635000" y="2514600"/>
          <a:ext cx="7843838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9" name="Equation" r:id="rId3" imgW="3695400" imgH="571320" progId="Equation.DSMT4">
                  <p:embed/>
                </p:oleObj>
              </mc:Choice>
              <mc:Fallback>
                <p:oleObj name="Equation" r:id="rId3" imgW="3695400" imgH="5713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" y="2514600"/>
                        <a:ext cx="7843838" cy="121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1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262063" y="3476625"/>
          <a:ext cx="2643187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50" name="Equation" r:id="rId5" imgW="1409400" imgH="545760" progId="Equation.DSMT4">
                  <p:embed/>
                </p:oleObj>
              </mc:Choice>
              <mc:Fallback>
                <p:oleObj name="Equation" r:id="rId5" imgW="1409400" imgH="5457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2063" y="3476625"/>
                        <a:ext cx="2643187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3" name="Object 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138238" y="4805363"/>
          <a:ext cx="1608137" cy="122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51" name="Equation" r:id="rId7" imgW="749160" imgH="571320" progId="Equation.DSMT4">
                  <p:embed/>
                </p:oleObj>
              </mc:Choice>
              <mc:Fallback>
                <p:oleObj name="Equation" r:id="rId7" imgW="749160" imgH="5713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8238" y="4805363"/>
                        <a:ext cx="1608137" cy="1227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5" name="Object 9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3651250" y="4867275"/>
          <a:ext cx="1566863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52" name="Equation" r:id="rId9" imgW="736560" imgH="571320" progId="Equation.DSMT4">
                  <p:embed/>
                </p:oleObj>
              </mc:Choice>
              <mc:Fallback>
                <p:oleObj name="Equation" r:id="rId9" imgW="736560" imgH="57132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250" y="4867275"/>
                        <a:ext cx="1566863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МФТИ - 2016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Методы Розенброка</a:t>
            </a:r>
            <a:r>
              <a:rPr lang="en-US" altLang="ru-RU"/>
              <a:t> - CROS</a:t>
            </a:r>
            <a:endParaRPr lang="ru-RU" altLang="ru-RU"/>
          </a:p>
        </p:txBody>
      </p:sp>
      <p:graphicFrame>
        <p:nvGraphicFramePr>
          <p:cNvPr id="61443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2079625" y="2613025"/>
          <a:ext cx="5635625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5" name="Equation" r:id="rId3" imgW="2197080" imgH="291960" progId="Equation.DSMT4">
                  <p:embed/>
                </p:oleObj>
              </mc:Choice>
              <mc:Fallback>
                <p:oleObj name="Equation" r:id="rId3" imgW="2197080" imgH="2919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625" y="2613025"/>
                        <a:ext cx="5635625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5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2051050" y="3938588"/>
          <a:ext cx="4338638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6" name="Equation" r:id="rId5" imgW="1295280" imgH="241200" progId="Equation.DSMT4">
                  <p:embed/>
                </p:oleObj>
              </mc:Choice>
              <mc:Fallback>
                <p:oleObj name="Equation" r:id="rId5" imgW="1295280" imgH="241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3938588"/>
                        <a:ext cx="4338638" cy="808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МФТИ - 2016</a:t>
            </a:r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47" name="Object 7"/>
          <p:cNvGraphicFramePr>
            <a:graphicFrameLocks noChangeAspect="1"/>
          </p:cNvGraphicFramePr>
          <p:nvPr/>
        </p:nvGraphicFramePr>
        <p:xfrm>
          <a:off x="1676400" y="5105400"/>
          <a:ext cx="45720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7" name="Equation" r:id="rId7" imgW="1625400" imgH="279360" progId="Equation.DSMT4">
                  <p:embed/>
                </p:oleObj>
              </mc:Choice>
              <mc:Fallback>
                <p:oleObj name="Equation" r:id="rId7" imgW="1625400" imgH="2793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105400"/>
                        <a:ext cx="457200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Недостатки методов Розенброка</a:t>
            </a:r>
          </a:p>
        </p:txBody>
      </p:sp>
      <p:graphicFrame>
        <p:nvGraphicFramePr>
          <p:cNvPr id="11981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533400" y="2286000"/>
          <a:ext cx="8153400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23" name="Equation" r:id="rId3" imgW="2197080" imgH="291960" progId="Equation.DSMT4">
                  <p:embed/>
                </p:oleObj>
              </mc:Choice>
              <mc:Fallback>
                <p:oleObj name="Equation" r:id="rId3" imgW="2197080" imgH="2919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86000"/>
                        <a:ext cx="8153400" cy="1084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МФТИ - 2016</a:t>
            </a:r>
          </a:p>
        </p:txBody>
      </p:sp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974725" y="2774950"/>
            <a:ext cx="7712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altLang="ru-RU">
              <a:latin typeface="Verdana" panose="020B0604030504040204" pitchFamily="34" charset="0"/>
            </a:endParaRPr>
          </a:p>
        </p:txBody>
      </p:sp>
      <p:sp>
        <p:nvSpPr>
          <p:cNvPr id="119816" name="Rectangle 8"/>
          <p:cNvSpPr>
            <a:spLocks noChangeArrowheads="1"/>
          </p:cNvSpPr>
          <p:nvPr/>
        </p:nvSpPr>
        <p:spPr bwMode="auto">
          <a:xfrm>
            <a:off x="609600" y="3276600"/>
            <a:ext cx="8229600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3200">
                <a:latin typeface="Verdana" panose="020B0604030504040204" pitchFamily="34" charset="0"/>
              </a:rPr>
              <a:t>Необходимо ТОЧНО обращать матрицу – операция не подлежит распараллеливанию!</a:t>
            </a:r>
          </a:p>
          <a:p>
            <a:r>
              <a:rPr lang="ru-RU" altLang="ru-RU" sz="3200">
                <a:latin typeface="Verdana" panose="020B0604030504040204" pitchFamily="34" charset="0"/>
              </a:rPr>
              <a:t>«Ищут под фонарем» - стараются решать систему с блочно-диагональными матрицами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Следующее упрощение –</a:t>
            </a:r>
            <a:br>
              <a:rPr lang="ru-RU" altLang="ru-RU" sz="3200"/>
            </a:br>
            <a:r>
              <a:rPr lang="ru-RU" altLang="ru-RU" sz="3200"/>
              <a:t> </a:t>
            </a:r>
            <a:r>
              <a:rPr lang="en-US" altLang="ru-RU" sz="3200"/>
              <a:t>W-</a:t>
            </a:r>
            <a:r>
              <a:rPr lang="ru-RU" altLang="ru-RU" sz="3200"/>
              <a:t>методы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МФТИ - 2016</a:t>
            </a:r>
          </a:p>
        </p:txBody>
      </p:sp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08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310670"/>
              </p:ext>
            </p:extLst>
          </p:nvPr>
        </p:nvGraphicFramePr>
        <p:xfrm>
          <a:off x="822959" y="2186771"/>
          <a:ext cx="5772150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58" name="Equation" r:id="rId3" imgW="1295280" imgH="431640" progId="Equation.DSMT4">
                  <p:embed/>
                </p:oleObj>
              </mc:Choice>
              <mc:Fallback>
                <p:oleObj name="Equation" r:id="rId3" imgW="129528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59" y="2186771"/>
                        <a:ext cx="5772150" cy="1217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83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0838" name="Object 6"/>
          <p:cNvGraphicFramePr>
            <a:graphicFrameLocks noChangeAspect="1"/>
          </p:cNvGraphicFramePr>
          <p:nvPr/>
        </p:nvGraphicFramePr>
        <p:xfrm>
          <a:off x="990600" y="4038600"/>
          <a:ext cx="65119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59" name="Equation" r:id="rId5" imgW="2311200" imgH="444240" progId="Equation.DSMT4">
                  <p:embed/>
                </p:oleObj>
              </mc:Choice>
              <mc:Fallback>
                <p:oleObj name="Equation" r:id="rId5" imgW="2311200" imgH="4442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038600"/>
                        <a:ext cx="6511925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8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0840" name="Object 8"/>
          <p:cNvGraphicFramePr>
            <a:graphicFrameLocks noChangeAspect="1"/>
          </p:cNvGraphicFramePr>
          <p:nvPr/>
        </p:nvGraphicFramePr>
        <p:xfrm>
          <a:off x="762000" y="5105400"/>
          <a:ext cx="4010025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60" name="Equation" r:id="rId7" imgW="1028520" imgH="228600" progId="Equation.DSMT4">
                  <p:embed/>
                </p:oleObj>
              </mc:Choice>
              <mc:Fallback>
                <p:oleObj name="Equation" r:id="rId7" imgW="102852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105400"/>
                        <a:ext cx="4010025" cy="893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/>
              <a:t>W-</a:t>
            </a:r>
            <a:r>
              <a:rPr lang="ru-RU" altLang="ru-RU"/>
              <a:t>методы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ru-RU" altLang="ru-RU" sz="2400"/>
              <a:t>Здесь уже </a:t>
            </a:r>
            <a:r>
              <a:rPr lang="en-US" altLang="ru-RU" sz="2400" b="1"/>
              <a:t>A</a:t>
            </a:r>
            <a:r>
              <a:rPr lang="ru-RU" altLang="ru-RU" sz="2400"/>
              <a:t> — произвольная матрица, такая, что </a:t>
            </a:r>
            <a:r>
              <a:rPr lang="en-US" altLang="ru-RU" sz="2400" b="1"/>
              <a:t>W</a:t>
            </a:r>
            <a:r>
              <a:rPr lang="ru-RU" altLang="ru-RU" sz="2400"/>
              <a:t> — обратимая матрица (то есть невырожденная матрица, обладающая обратной матрицей с «разумной» нормой). Конечно, желательно, чтобы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ru-RU" altLang="ru-RU" sz="2400"/>
          </a:p>
          <a:p>
            <a:pPr algn="just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ru-RU" altLang="ru-RU" sz="2400"/>
              <a:t>  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ru-RU" altLang="ru-RU" sz="2400"/>
              <a:t>и чем лучше выбрано приближение якобиана, тем лучше метод. Но это только «практическое» требование, не входящее в определение метода. </a:t>
            </a: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МФТИ - 2016</a:t>
            </a:r>
          </a:p>
        </p:txBody>
      </p:sp>
      <p:sp>
        <p:nvSpPr>
          <p:cNvPr id="12186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18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4353496"/>
              </p:ext>
            </p:extLst>
          </p:nvPr>
        </p:nvGraphicFramePr>
        <p:xfrm>
          <a:off x="4519414" y="3090175"/>
          <a:ext cx="1828800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9" name="Equation" r:id="rId3" imgW="774360" imgH="419040" progId="Equation.DSMT4">
                  <p:embed/>
                </p:oleObj>
              </mc:Choice>
              <mc:Fallback>
                <p:oleObj name="Equation" r:id="rId3" imgW="774360" imgH="419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9414" y="3090175"/>
                        <a:ext cx="1828800" cy="985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Источники жестких задач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/>
              <a:t>Математические модели фотосинтеза   (около 500 нелинейных ОДУ, жесткость около 10</a:t>
            </a:r>
            <a:r>
              <a:rPr lang="ru-RU" altLang="ru-RU" baseline="30000"/>
              <a:t>6</a:t>
            </a:r>
            <a:r>
              <a:rPr lang="ru-RU" altLang="ru-RU"/>
              <a:t>)</a:t>
            </a:r>
          </a:p>
          <a:p>
            <a:r>
              <a:rPr lang="ru-RU" altLang="ru-RU"/>
              <a:t>Моделирование СБИС (до миллиона нелинейных ОДУ, жесткость ???)</a:t>
            </a:r>
          </a:p>
          <a:p>
            <a:r>
              <a:rPr lang="ru-RU" altLang="ru-RU"/>
              <a:t>Технологические процессы в химии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МФТИ - 2016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Подходы к конструированию </a:t>
            </a:r>
            <a:r>
              <a:rPr lang="en-US" altLang="ru-RU" sz="3200"/>
              <a:t>W-</a:t>
            </a:r>
            <a:r>
              <a:rPr lang="ru-RU" altLang="ru-RU" sz="3200"/>
              <a:t>методов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/>
              <a:t>ТОЧНОЕ обращение ПРИБЛИЖЕННОЙ матрицы Якоби</a:t>
            </a:r>
          </a:p>
          <a:p>
            <a:r>
              <a:rPr lang="ru-RU" altLang="ru-RU"/>
              <a:t>ПРИБЛИЖЕННОЕ обращение ТОЧНО ВЫЧИСЛЕННОЙ матрицы Якоби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МФТИ - 2016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Обращение матрицы –</a:t>
            </a:r>
            <a:br>
              <a:rPr lang="ru-RU" altLang="ru-RU" sz="3200"/>
            </a:br>
            <a:r>
              <a:rPr lang="ru-RU" altLang="ru-RU" sz="3200"/>
              <a:t>метод Шульца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/>
              <a:t>Определение. Пусть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/>
              <a:t>и невязка приближения 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/>
              <a:t>такова, что в выбранной норме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/>
              <a:t> Тогда матрица </a:t>
            </a:r>
            <a:r>
              <a:rPr lang="ru-RU" altLang="ru-RU" b="1"/>
              <a:t>В</a:t>
            </a:r>
            <a:r>
              <a:rPr lang="ru-RU" altLang="ru-RU"/>
              <a:t> называется достаточно хорошей оценкой для матрицы </a:t>
            </a:r>
          </a:p>
        </p:txBody>
      </p:sp>
      <p:sp>
        <p:nvSpPr>
          <p:cNvPr id="1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МФТИ - 2016</a:t>
            </a:r>
          </a:p>
        </p:txBody>
      </p:sp>
      <p:sp>
        <p:nvSpPr>
          <p:cNvPr id="1228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28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5830025"/>
              </p:ext>
            </p:extLst>
          </p:nvPr>
        </p:nvGraphicFramePr>
        <p:xfrm>
          <a:off x="3429000" y="1767841"/>
          <a:ext cx="13716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3" name="Equation" r:id="rId3" imgW="558720" imgH="190440" progId="Equation.DSMT4">
                  <p:embed/>
                </p:oleObj>
              </mc:Choice>
              <mc:Fallback>
                <p:oleObj name="Equation" r:id="rId3" imgW="558720" imgH="1904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767841"/>
                        <a:ext cx="13716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88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288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2513656"/>
              </p:ext>
            </p:extLst>
          </p:nvPr>
        </p:nvGraphicFramePr>
        <p:xfrm>
          <a:off x="3466940" y="2321647"/>
          <a:ext cx="2255838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4" name="Equation" r:id="rId5" imgW="977760" imgH="203040" progId="Equation.DSMT4">
                  <p:embed/>
                </p:oleObj>
              </mc:Choice>
              <mc:Fallback>
                <p:oleObj name="Equation" r:id="rId5" imgW="97776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6940" y="2321647"/>
                        <a:ext cx="2255838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88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288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4264857"/>
              </p:ext>
            </p:extLst>
          </p:nvPr>
        </p:nvGraphicFramePr>
        <p:xfrm>
          <a:off x="4419600" y="2701006"/>
          <a:ext cx="1601788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5" name="Equation" r:id="rId7" imgW="660240" imgH="253800" progId="Equation.DSMT4">
                  <p:embed/>
                </p:oleObj>
              </mc:Choice>
              <mc:Fallback>
                <p:oleObj name="Equation" r:id="rId7" imgW="660240" imgH="253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701006"/>
                        <a:ext cx="1601788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891" name="Rectangle 11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289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2238765"/>
              </p:ext>
            </p:extLst>
          </p:nvPr>
        </p:nvGraphicFramePr>
        <p:xfrm>
          <a:off x="2078839" y="3442124"/>
          <a:ext cx="6858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6" name="Equation" r:id="rId9" imgW="253800" imgH="190440" progId="Equation.DSMT4">
                  <p:embed/>
                </p:oleObj>
              </mc:Choice>
              <mc:Fallback>
                <p:oleObj name="Equation" r:id="rId9" imgW="253800" imgH="1904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8839" y="3442124"/>
                        <a:ext cx="6858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Обращение матрицы –</a:t>
            </a:r>
            <a:br>
              <a:rPr lang="ru-RU" altLang="ru-RU" sz="3200"/>
            </a:br>
            <a:r>
              <a:rPr lang="ru-RU" altLang="ru-RU" sz="3200"/>
              <a:t>метод Шульца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/>
              <a:t>Если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/>
          </a:p>
          <a:p>
            <a:pPr>
              <a:buFont typeface="Wingdings" panose="05000000000000000000" pitchFamily="2" charset="2"/>
              <a:buNone/>
            </a:pPr>
            <a:endParaRPr lang="ru-RU" altLang="ru-RU"/>
          </a:p>
          <a:p>
            <a:pPr>
              <a:buFont typeface="Wingdings" panose="05000000000000000000" pitchFamily="2" charset="2"/>
              <a:buNone/>
            </a:pPr>
            <a:endParaRPr lang="ru-RU" altLang="ru-RU"/>
          </a:p>
          <a:p>
            <a:pPr>
              <a:buFont typeface="Wingdings" panose="05000000000000000000" pitchFamily="2" charset="2"/>
              <a:buNone/>
            </a:pPr>
            <a:r>
              <a:rPr lang="ru-RU" altLang="ru-RU"/>
              <a:t>то</a:t>
            </a:r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МФТИ - 2016</a:t>
            </a:r>
          </a:p>
        </p:txBody>
      </p:sp>
      <p:sp>
        <p:nvSpPr>
          <p:cNvPr id="1239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39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2063651"/>
              </p:ext>
            </p:extLst>
          </p:nvPr>
        </p:nvGraphicFramePr>
        <p:xfrm>
          <a:off x="533401" y="2438400"/>
          <a:ext cx="7323526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23" name="Equation" r:id="rId3" imgW="2438280" imgH="241200" progId="Equation.DSMT4">
                  <p:embed/>
                </p:oleObj>
              </mc:Choice>
              <mc:Fallback>
                <p:oleObj name="Equation" r:id="rId3" imgW="243828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1" y="2438400"/>
                        <a:ext cx="7323526" cy="7350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911" name="Rectangle 7"/>
          <p:cNvSpPr>
            <a:spLocks noChangeArrowheads="1"/>
          </p:cNvSpPr>
          <p:nvPr/>
        </p:nvSpPr>
        <p:spPr bwMode="auto">
          <a:xfrm>
            <a:off x="0" y="3173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39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7473882"/>
              </p:ext>
            </p:extLst>
          </p:nvPr>
        </p:nvGraphicFramePr>
        <p:xfrm>
          <a:off x="822959" y="3921124"/>
          <a:ext cx="5784906" cy="1565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24" name="Equation" r:id="rId5" imgW="1892160" imgH="507960" progId="Equation.DSMT4">
                  <p:embed/>
                </p:oleObj>
              </mc:Choice>
              <mc:Fallback>
                <p:oleObj name="Equation" r:id="rId5" imgW="1892160" imgH="5079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59" y="3921124"/>
                        <a:ext cx="5784906" cy="15652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Метод решения ОДУ</a:t>
            </a:r>
          </a:p>
        </p:txBody>
      </p:sp>
      <p:graphicFrame>
        <p:nvGraphicFramePr>
          <p:cNvPr id="124932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46772672"/>
              </p:ext>
            </p:extLst>
          </p:nvPr>
        </p:nvGraphicFramePr>
        <p:xfrm>
          <a:off x="254000" y="1722438"/>
          <a:ext cx="8559800" cy="164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50" name="Equation" r:id="rId3" imgW="2311200" imgH="444240" progId="Equation.DSMT4">
                  <p:embed/>
                </p:oleObj>
              </mc:Choice>
              <mc:Fallback>
                <p:oleObj name="Equation" r:id="rId3" imgW="2311200" imgH="4442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" y="1722438"/>
                        <a:ext cx="8559800" cy="164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36" name="Object 8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218253487"/>
              </p:ext>
            </p:extLst>
          </p:nvPr>
        </p:nvGraphicFramePr>
        <p:xfrm>
          <a:off x="415925" y="3352801"/>
          <a:ext cx="3775075" cy="8387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51" name="Equation" r:id="rId5" imgW="1028520" imgH="228600" progId="Equation.DSMT4">
                  <p:embed/>
                </p:oleObj>
              </mc:Choice>
              <mc:Fallback>
                <p:oleObj name="Equation" r:id="rId5" imgW="102852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25" y="3352801"/>
                        <a:ext cx="3775075" cy="8387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МФТИ - 2016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Метод решения ОДУ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/>
              <a:t>Разрешим систему линейных уравнений для каждого вспомогательного вектора</a:t>
            </a: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МФТИ - 2016</a:t>
            </a:r>
          </a:p>
        </p:txBody>
      </p:sp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0" y="3208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59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9074746"/>
              </p:ext>
            </p:extLst>
          </p:nvPr>
        </p:nvGraphicFramePr>
        <p:xfrm>
          <a:off x="882650" y="2895600"/>
          <a:ext cx="6848475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64" name="Equation" r:id="rId3" imgW="2577960" imgH="444240" progId="Equation.DSMT4">
                  <p:embed/>
                </p:oleObj>
              </mc:Choice>
              <mc:Fallback>
                <p:oleObj name="Equation" r:id="rId3" imgW="2577960" imgH="4442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2895600"/>
                        <a:ext cx="6848475" cy="1173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Решение систем ОДУ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/>
              <a:t>Так как 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/>
          </a:p>
          <a:p>
            <a:pPr>
              <a:buFont typeface="Wingdings" panose="05000000000000000000" pitchFamily="2" charset="2"/>
              <a:buNone/>
            </a:pPr>
            <a:endParaRPr lang="ru-RU" altLang="ru-RU"/>
          </a:p>
          <a:p>
            <a:pPr>
              <a:buFont typeface="Wingdings" panose="05000000000000000000" pitchFamily="2" charset="2"/>
              <a:buNone/>
            </a:pPr>
            <a:r>
              <a:rPr lang="ru-RU" altLang="ru-RU"/>
              <a:t>то</a:t>
            </a:r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МФТИ - 2016</a:t>
            </a:r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0" y="3306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69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3644193"/>
              </p:ext>
            </p:extLst>
          </p:nvPr>
        </p:nvGraphicFramePr>
        <p:xfrm>
          <a:off x="2057400" y="2274972"/>
          <a:ext cx="3352800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02" name="Equation" r:id="rId3" imgW="1206360" imgH="241200" progId="Equation.DSMT4">
                  <p:embed/>
                </p:oleObj>
              </mc:Choice>
              <mc:Fallback>
                <p:oleObj name="Equation" r:id="rId3" imgW="120636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274972"/>
                        <a:ext cx="3352800" cy="681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983" name="Rectangle 7"/>
          <p:cNvSpPr>
            <a:spLocks noChangeArrowheads="1"/>
          </p:cNvSpPr>
          <p:nvPr/>
        </p:nvSpPr>
        <p:spPr bwMode="auto">
          <a:xfrm>
            <a:off x="0" y="3306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698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5838545"/>
              </p:ext>
            </p:extLst>
          </p:nvPr>
        </p:nvGraphicFramePr>
        <p:xfrm>
          <a:off x="1600200" y="3352800"/>
          <a:ext cx="3048000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03" name="Equation" r:id="rId5" imgW="1155600" imgH="241200" progId="Equation.DSMT4">
                  <p:embed/>
                </p:oleObj>
              </mc:Choice>
              <mc:Fallback>
                <p:oleObj name="Equation" r:id="rId5" imgW="1155600" imgH="241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352800"/>
                        <a:ext cx="3048000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985" name="Rectangle 9"/>
          <p:cNvSpPr>
            <a:spLocks noChangeArrowheads="1"/>
          </p:cNvSpPr>
          <p:nvPr/>
        </p:nvSpPr>
        <p:spPr bwMode="auto">
          <a:xfrm>
            <a:off x="0" y="3173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698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0652844"/>
              </p:ext>
            </p:extLst>
          </p:nvPr>
        </p:nvGraphicFramePr>
        <p:xfrm>
          <a:off x="442913" y="4419600"/>
          <a:ext cx="7802562" cy="119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04" name="Equation" r:id="rId7" imgW="3327120" imgH="507960" progId="Equation.DSMT4">
                  <p:embed/>
                </p:oleObj>
              </mc:Choice>
              <mc:Fallback>
                <p:oleObj name="Equation" r:id="rId7" imgW="3327120" imgH="5079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3" y="4419600"/>
                        <a:ext cx="7802562" cy="1198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Вычисление обратной матрицы для следующего шага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/>
              <a:t>Шаг мал, есть основания полагать, что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/>
          </a:p>
          <a:p>
            <a:pPr>
              <a:buFont typeface="Wingdings" panose="05000000000000000000" pitchFamily="2" charset="2"/>
              <a:buNone/>
            </a:pPr>
            <a:endParaRPr lang="ru-RU" altLang="ru-RU"/>
          </a:p>
          <a:p>
            <a:pPr>
              <a:buFont typeface="Wingdings" panose="05000000000000000000" pitchFamily="2" charset="2"/>
              <a:buNone/>
            </a:pPr>
            <a:endParaRPr lang="ru-RU" altLang="ru-RU"/>
          </a:p>
          <a:p>
            <a:pPr>
              <a:buFont typeface="Wingdings" panose="05000000000000000000" pitchFamily="2" charset="2"/>
              <a:buNone/>
            </a:pPr>
            <a:r>
              <a:rPr lang="ru-RU" altLang="ru-RU"/>
              <a:t>Вычисляем невязку</a:t>
            </a:r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МФТИ - 2016</a:t>
            </a:r>
          </a:p>
        </p:txBody>
      </p:sp>
      <p:sp>
        <p:nvSpPr>
          <p:cNvPr id="128005" name="Rectangle 5"/>
          <p:cNvSpPr>
            <a:spLocks noChangeArrowheads="1"/>
          </p:cNvSpPr>
          <p:nvPr/>
        </p:nvSpPr>
        <p:spPr bwMode="auto">
          <a:xfrm>
            <a:off x="0" y="3173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80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1109247"/>
              </p:ext>
            </p:extLst>
          </p:nvPr>
        </p:nvGraphicFramePr>
        <p:xfrm>
          <a:off x="627063" y="2286000"/>
          <a:ext cx="644207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19" name="Equation" r:id="rId3" imgW="2400120" imgH="507960" progId="Equation.DSMT4">
                  <p:embed/>
                </p:oleObj>
              </mc:Choice>
              <mc:Fallback>
                <p:oleObj name="Equation" r:id="rId3" imgW="2400120" imgH="5079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3" y="2286000"/>
                        <a:ext cx="6442075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0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800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1181715"/>
              </p:ext>
            </p:extLst>
          </p:nvPr>
        </p:nvGraphicFramePr>
        <p:xfrm>
          <a:off x="609600" y="4572000"/>
          <a:ext cx="5791200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20" name="Equation" r:id="rId5" imgW="2082600" imgH="482400" progId="Equation.DSMT4">
                  <p:embed/>
                </p:oleObj>
              </mc:Choice>
              <mc:Fallback>
                <p:oleObj name="Equation" r:id="rId5" imgW="2082600" imgH="482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572000"/>
                        <a:ext cx="5791200" cy="1336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Вычисление обратной матрицы для следующего шага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altLang="ru-RU"/>
          </a:p>
          <a:p>
            <a:endParaRPr lang="ru-RU" altLang="ru-RU"/>
          </a:p>
          <a:p>
            <a:pPr>
              <a:buFont typeface="Wingdings" panose="05000000000000000000" pitchFamily="2" charset="2"/>
              <a:buNone/>
            </a:pPr>
            <a:r>
              <a:rPr lang="ru-RU" altLang="ru-RU"/>
              <a:t>или с дополнительными итерациями</a:t>
            </a:r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МФТИ - 2016</a:t>
            </a:r>
          </a:p>
        </p:txBody>
      </p:sp>
      <p:sp>
        <p:nvSpPr>
          <p:cNvPr id="129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9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5495443"/>
              </p:ext>
            </p:extLst>
          </p:nvPr>
        </p:nvGraphicFramePr>
        <p:xfrm>
          <a:off x="609600" y="1752600"/>
          <a:ext cx="6934200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50" name="Equation" r:id="rId3" imgW="3390840" imgH="507960" progId="Equation.DSMT4">
                  <p:embed/>
                </p:oleObj>
              </mc:Choice>
              <mc:Fallback>
                <p:oleObj name="Equation" r:id="rId3" imgW="3390840" imgH="5079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752600"/>
                        <a:ext cx="6934200" cy="1044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031" name="Rectangle 7"/>
          <p:cNvSpPr>
            <a:spLocks noChangeArrowheads="1"/>
          </p:cNvSpPr>
          <p:nvPr/>
        </p:nvSpPr>
        <p:spPr bwMode="auto">
          <a:xfrm>
            <a:off x="0" y="3173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90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4277089"/>
              </p:ext>
            </p:extLst>
          </p:nvPr>
        </p:nvGraphicFramePr>
        <p:xfrm>
          <a:off x="825500" y="3581400"/>
          <a:ext cx="7037388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51" name="Equation" r:id="rId5" imgW="3390840" imgH="507960" progId="Equation.DSMT4">
                  <p:embed/>
                </p:oleObj>
              </mc:Choice>
              <mc:Fallback>
                <p:oleObj name="Equation" r:id="rId5" imgW="3390840" imgH="5079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0" y="3581400"/>
                        <a:ext cx="7037388" cy="1062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033" name="Rectangle 9"/>
          <p:cNvSpPr>
            <a:spLocks noChangeArrowheads="1"/>
          </p:cNvSpPr>
          <p:nvPr/>
        </p:nvSpPr>
        <p:spPr bwMode="auto">
          <a:xfrm>
            <a:off x="0" y="3173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903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062393"/>
              </p:ext>
            </p:extLst>
          </p:nvPr>
        </p:nvGraphicFramePr>
        <p:xfrm>
          <a:off x="609600" y="4800600"/>
          <a:ext cx="7772400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52" name="Equation" r:id="rId7" imgW="3606480" imgH="507960" progId="Equation.DSMT4">
                  <p:embed/>
                </p:oleObj>
              </mc:Choice>
              <mc:Fallback>
                <p:oleObj name="Equation" r:id="rId7" imgW="3606480" imgH="5079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800600"/>
                        <a:ext cx="7772400" cy="1101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Что предпочтительнее?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r>
              <a:rPr lang="ru-RU" altLang="ru-RU" sz="2400"/>
              <a:t>Итерационное вычисление обратной матрицы</a:t>
            </a:r>
          </a:p>
          <a:p>
            <a:endParaRPr lang="ru-RU" altLang="ru-RU" sz="2400"/>
          </a:p>
          <a:p>
            <a:endParaRPr lang="ru-RU" altLang="ru-RU" sz="2400"/>
          </a:p>
          <a:p>
            <a:r>
              <a:rPr lang="ru-RU" altLang="ru-RU" sz="2400"/>
              <a:t>Увеличение числа членов ряда</a:t>
            </a:r>
          </a:p>
        </p:txBody>
      </p:sp>
      <p:graphicFrame>
        <p:nvGraphicFramePr>
          <p:cNvPr id="149508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046003319"/>
              </p:ext>
            </p:extLst>
          </p:nvPr>
        </p:nvGraphicFramePr>
        <p:xfrm>
          <a:off x="1219200" y="3021013"/>
          <a:ext cx="6176962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23" name="Equation" r:id="rId3" imgW="3606480" imgH="507960" progId="Equation.DSMT4">
                  <p:embed/>
                </p:oleObj>
              </mc:Choice>
              <mc:Fallback>
                <p:oleObj name="Equation" r:id="rId3" imgW="3606480" imgH="5079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021013"/>
                        <a:ext cx="6176962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510" name="Object 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827664474"/>
              </p:ext>
            </p:extLst>
          </p:nvPr>
        </p:nvGraphicFramePr>
        <p:xfrm>
          <a:off x="1417638" y="4554538"/>
          <a:ext cx="610552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24" name="Equation" r:id="rId5" imgW="2692080" imgH="355320" progId="Equation.DSMT4">
                  <p:embed/>
                </p:oleObj>
              </mc:Choice>
              <mc:Fallback>
                <p:oleObj name="Equation" r:id="rId5" imgW="2692080" imgH="3553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7638" y="4554538"/>
                        <a:ext cx="6105525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МФТИ - 2016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/>
              <a:t>Таким образом, при приближенном обращении матрицы требуются только операции перемножения матриц – эта часть алгоритма может быть эффективно распараллелена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МФТИ - 2016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Явление жесткости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000" dirty="0"/>
              <a:t>Определение 1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000" dirty="0"/>
              <a:t>Определение. </a:t>
            </a:r>
            <a:r>
              <a:rPr lang="ru-RU" altLang="ru-RU" sz="2000" i="1" dirty="0"/>
              <a:t>Система ОДУ для задачи Коши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0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000" i="1" dirty="0"/>
              <a:t>называется жесткой</a:t>
            </a:r>
            <a:r>
              <a:rPr lang="ru-RU" altLang="ru-RU" sz="2000" dirty="0"/>
              <a:t>,</a:t>
            </a:r>
            <a:r>
              <a:rPr lang="ru-RU" altLang="ru-RU" sz="2000" i="1" dirty="0"/>
              <a:t> если спектр матрицы Якоби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000" i="1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000" i="1" dirty="0"/>
              <a:t>разделяется на две части</a:t>
            </a:r>
            <a:r>
              <a:rPr lang="ru-RU" altLang="ru-RU" sz="2000" dirty="0"/>
              <a:t>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000" dirty="0"/>
              <a:t>1. «</a:t>
            </a:r>
            <a:r>
              <a:rPr lang="ru-RU" altLang="ru-RU" sz="2000" i="1" dirty="0"/>
              <a:t>Жесткий</a:t>
            </a:r>
            <a:r>
              <a:rPr lang="ru-RU" altLang="ru-RU" sz="2000" dirty="0"/>
              <a:t>» </a:t>
            </a:r>
            <a:r>
              <a:rPr lang="ru-RU" altLang="ru-RU" sz="2000" i="1" dirty="0"/>
              <a:t>спектр</a:t>
            </a:r>
            <a:r>
              <a:rPr lang="ru-RU" altLang="ru-RU" sz="2000" dirty="0"/>
              <a:t>: </a:t>
            </a:r>
            <a:endParaRPr lang="en-US" altLang="ru-RU" sz="20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000" dirty="0"/>
              <a:t>(       — </a:t>
            </a:r>
            <a:r>
              <a:rPr lang="ru-RU" altLang="ru-RU" sz="2000" i="1" dirty="0"/>
              <a:t>собственные значения матрицы Якоби</a:t>
            </a:r>
            <a:r>
              <a:rPr lang="ru-RU" altLang="ru-RU" sz="2000" dirty="0"/>
              <a:t>);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000" dirty="0"/>
              <a:t>2. «</a:t>
            </a:r>
            <a:r>
              <a:rPr lang="ru-RU" altLang="ru-RU" sz="2000" i="1" dirty="0"/>
              <a:t>Мягкий</a:t>
            </a:r>
            <a:r>
              <a:rPr lang="ru-RU" altLang="ru-RU" sz="2000" dirty="0"/>
              <a:t>» </a:t>
            </a:r>
            <a:r>
              <a:rPr lang="ru-RU" altLang="ru-RU" sz="2000" i="1" dirty="0"/>
              <a:t>спектр</a:t>
            </a:r>
            <a:r>
              <a:rPr lang="ru-RU" altLang="ru-RU" sz="2000" dirty="0"/>
              <a:t>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000" i="1" dirty="0"/>
              <a:t>При этом       </a:t>
            </a:r>
            <a:r>
              <a:rPr lang="ru-RU" altLang="ru-RU" sz="2000" dirty="0"/>
              <a:t>    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000" dirty="0"/>
              <a:t>Отношение               называется </a:t>
            </a:r>
            <a:r>
              <a:rPr lang="ru-RU" altLang="ru-RU" sz="2000" i="1" dirty="0"/>
              <a:t>показателем жесткости системы</a:t>
            </a:r>
            <a:r>
              <a:rPr lang="ru-RU" altLang="ru-RU" sz="2000" dirty="0"/>
              <a:t>.</a:t>
            </a:r>
          </a:p>
        </p:txBody>
      </p:sp>
      <p:sp>
        <p:nvSpPr>
          <p:cNvPr id="2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МФТИ - 2016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2069629"/>
              </p:ext>
            </p:extLst>
          </p:nvPr>
        </p:nvGraphicFramePr>
        <p:xfrm>
          <a:off x="864871" y="2444750"/>
          <a:ext cx="169545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1" name="Equation" r:id="rId3" imgW="571320" imgH="203040" progId="Equation.DSMT4">
                  <p:embed/>
                </p:oleObj>
              </mc:Choice>
              <mc:Fallback>
                <p:oleObj name="Equation" r:id="rId3" imgW="57132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4871" y="2444750"/>
                        <a:ext cx="1695450" cy="60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0735091"/>
              </p:ext>
            </p:extLst>
          </p:nvPr>
        </p:nvGraphicFramePr>
        <p:xfrm>
          <a:off x="2993169" y="2468182"/>
          <a:ext cx="144780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2" name="Equation" r:id="rId5" imgW="647640" imgH="228600" progId="Equation.DSMT4">
                  <p:embed/>
                </p:oleObj>
              </mc:Choice>
              <mc:Fallback>
                <p:oleObj name="Equation" r:id="rId5" imgW="64764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3169" y="2468182"/>
                        <a:ext cx="1447800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7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6672206"/>
              </p:ext>
            </p:extLst>
          </p:nvPr>
        </p:nvGraphicFramePr>
        <p:xfrm>
          <a:off x="4739640" y="2505187"/>
          <a:ext cx="14478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3" name="Equation" r:id="rId7" imgW="558720" imgH="177480" progId="Equation.DSMT4">
                  <p:embed/>
                </p:oleObj>
              </mc:Choice>
              <mc:Fallback>
                <p:oleObj name="Equation" r:id="rId7" imgW="558720" imgH="177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9640" y="2505187"/>
                        <a:ext cx="1447800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7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1166966"/>
              </p:ext>
            </p:extLst>
          </p:nvPr>
        </p:nvGraphicFramePr>
        <p:xfrm>
          <a:off x="3253010" y="3304381"/>
          <a:ext cx="12954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4" name="Equation" r:id="rId9" imgW="583920" imgH="228600" progId="Equation.DSMT4">
                  <p:embed/>
                </p:oleObj>
              </mc:Choice>
              <mc:Fallback>
                <p:oleObj name="Equation" r:id="rId9" imgW="58392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3010" y="3304381"/>
                        <a:ext cx="1295400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7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8381144"/>
              </p:ext>
            </p:extLst>
          </p:nvPr>
        </p:nvGraphicFramePr>
        <p:xfrm>
          <a:off x="3294158" y="3888633"/>
          <a:ext cx="198120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5" name="Equation" r:id="rId11" imgW="1066680" imgH="228600" progId="Equation.DSMT4">
                  <p:embed/>
                </p:oleObj>
              </mc:Choice>
              <mc:Fallback>
                <p:oleObj name="Equation" r:id="rId11" imgW="1066680" imgH="228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4158" y="3888633"/>
                        <a:ext cx="1981200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990600" y="3048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8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7074020"/>
              </p:ext>
            </p:extLst>
          </p:nvPr>
        </p:nvGraphicFramePr>
        <p:xfrm>
          <a:off x="5581642" y="3907192"/>
          <a:ext cx="16002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6" name="Equation" r:id="rId13" imgW="850680" imgH="228600" progId="Equation.DSMT4">
                  <p:embed/>
                </p:oleObj>
              </mc:Choice>
              <mc:Fallback>
                <p:oleObj name="Equation" r:id="rId13" imgW="850680" imgH="228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1642" y="3907192"/>
                        <a:ext cx="1600200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8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98101"/>
              </p:ext>
            </p:extLst>
          </p:nvPr>
        </p:nvGraphicFramePr>
        <p:xfrm>
          <a:off x="884967" y="4191932"/>
          <a:ext cx="519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7" name="Equation" r:id="rId15" imgW="215640" imgH="228600" progId="Equation.DSMT4">
                  <p:embed/>
                </p:oleObj>
              </mc:Choice>
              <mc:Fallback>
                <p:oleObj name="Equation" r:id="rId15" imgW="215640" imgH="2286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967" y="4191932"/>
                        <a:ext cx="51911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84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044211"/>
              </p:ext>
            </p:extLst>
          </p:nvPr>
        </p:nvGraphicFramePr>
        <p:xfrm>
          <a:off x="2912364" y="4535265"/>
          <a:ext cx="2744788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8" name="Equation" r:id="rId17" imgW="1155600" imgH="241200" progId="Equation.DSMT4">
                  <p:embed/>
                </p:oleObj>
              </mc:Choice>
              <mc:Fallback>
                <p:oleObj name="Equation" r:id="rId17" imgW="1155600" imgH="2412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2364" y="4535265"/>
                        <a:ext cx="2744788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8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4492769"/>
              </p:ext>
            </p:extLst>
          </p:nvPr>
        </p:nvGraphicFramePr>
        <p:xfrm>
          <a:off x="1892809" y="4966759"/>
          <a:ext cx="11430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9" name="Equation" r:id="rId19" imgW="622080" imgH="228600" progId="Equation.DSMT4">
                  <p:embed/>
                </p:oleObj>
              </mc:Choice>
              <mc:Fallback>
                <p:oleObj name="Equation" r:id="rId19" imgW="622080" imgH="2286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2809" y="4966759"/>
                        <a:ext cx="1143000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88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033718"/>
              </p:ext>
            </p:extLst>
          </p:nvPr>
        </p:nvGraphicFramePr>
        <p:xfrm>
          <a:off x="1949196" y="5399595"/>
          <a:ext cx="6096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0" name="Equation" r:id="rId21" imgW="444240" imgH="228600" progId="Equation.DSMT4">
                  <p:embed/>
                </p:oleObj>
              </mc:Choice>
              <mc:Fallback>
                <p:oleObj name="Equation" r:id="rId21" imgW="444240" imgH="2286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9196" y="5399595"/>
                        <a:ext cx="609600" cy="30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/>
              <a:t>Пример задачи, удовлетворяющей Определению 1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/>
              <a:t>Уравнение Ван дер Поля</a:t>
            </a:r>
          </a:p>
          <a:p>
            <a:endParaRPr lang="ru-RU" alt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МФТИ - 2016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304800" y="2057400"/>
          <a:ext cx="2971800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Equation" r:id="rId3" imgW="1066680" imgH="393480" progId="Equation.DSMT4">
                  <p:embed/>
                </p:oleObj>
              </mc:Choice>
              <mc:Fallback>
                <p:oleObj name="Equation" r:id="rId3" imgW="106668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057400"/>
                        <a:ext cx="2971800" cy="1098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3657600" y="2286000"/>
          <a:ext cx="144780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5" imgW="482400" imgH="190440" progId="Equation.DSMT4">
                  <p:embed/>
                </p:oleObj>
              </mc:Choice>
              <mc:Fallback>
                <p:oleObj name="Equation" r:id="rId5" imgW="482400" imgH="1904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286000"/>
                        <a:ext cx="1447800" cy="58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2590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7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7839773"/>
              </p:ext>
            </p:extLst>
          </p:nvPr>
        </p:nvGraphicFramePr>
        <p:xfrm>
          <a:off x="1981200" y="2590800"/>
          <a:ext cx="4800600" cy="237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Picture" r:id="rId7" imgW="3153240" imgH="1562760" progId="Word.Picture.8">
                  <p:embed/>
                </p:oleObj>
              </mc:Choice>
              <mc:Fallback>
                <p:oleObj name="Picture" r:id="rId7" imgW="3153240" imgH="1562760" progId="Word.Picture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lum bright="76000" contrast="96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590800"/>
                        <a:ext cx="4800600" cy="23780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Явление жесткости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dirty="0"/>
              <a:t>Определение 2 (практически отсутствует в литературе, но часто применяется на практике)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dirty="0"/>
              <a:t>Пусть у задачи Коши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dirty="0"/>
              <a:t>матрица Якоби                    плохо обусловлена, а все ее собственные числа имеют отрицательные действительные части. Тогда система – жесткая.</a:t>
            </a:r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МФТИ - 2016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5517217"/>
              </p:ext>
            </p:extLst>
          </p:nvPr>
        </p:nvGraphicFramePr>
        <p:xfrm>
          <a:off x="3314700" y="2462141"/>
          <a:ext cx="1676400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Equation" r:id="rId3" imgW="571320" imgH="203040" progId="Equation.DSMT4">
                  <p:embed/>
                </p:oleObj>
              </mc:Choice>
              <mc:Fallback>
                <p:oleObj name="Equation" r:id="rId3" imgW="57132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4700" y="2462141"/>
                        <a:ext cx="1676400" cy="595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1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5497753"/>
              </p:ext>
            </p:extLst>
          </p:nvPr>
        </p:nvGraphicFramePr>
        <p:xfrm>
          <a:off x="5505442" y="2462141"/>
          <a:ext cx="1752600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name="Equation" r:id="rId5" imgW="647640" imgH="228600" progId="Equation.DSMT4">
                  <p:embed/>
                </p:oleObj>
              </mc:Choice>
              <mc:Fallback>
                <p:oleObj name="Equation" r:id="rId5" imgW="64764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5442" y="2462141"/>
                        <a:ext cx="1752600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20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708289"/>
              </p:ext>
            </p:extLst>
          </p:nvPr>
        </p:nvGraphicFramePr>
        <p:xfrm>
          <a:off x="2408304" y="2952048"/>
          <a:ext cx="12954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Equation" r:id="rId7" imgW="583920" imgH="228600" progId="Equation.DSMT4">
                  <p:embed/>
                </p:oleObj>
              </mc:Choice>
              <mc:Fallback>
                <p:oleObj name="Equation" r:id="rId7" imgW="58392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8304" y="2952048"/>
                        <a:ext cx="1295400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924800" cy="838200"/>
          </a:xfrm>
        </p:spPr>
        <p:txBody>
          <a:bodyPr/>
          <a:lstStyle/>
          <a:p>
            <a:r>
              <a:rPr lang="ru-RU" altLang="ru-RU" sz="2400" dirty="0"/>
              <a:t>Пример задачи, удовлетворяющей Определению 2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514600"/>
            <a:ext cx="8153400" cy="4724400"/>
          </a:xfrm>
        </p:spPr>
        <p:txBody>
          <a:bodyPr/>
          <a:lstStyle/>
          <a:p>
            <a:r>
              <a:rPr lang="ru-RU" altLang="ru-RU" sz="2400"/>
              <a:t>Решение уравнения теплопроводности методом прямых</a:t>
            </a:r>
          </a:p>
        </p:txBody>
      </p:sp>
      <p:graphicFrame>
        <p:nvGraphicFramePr>
          <p:cNvPr id="9220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713952005"/>
              </p:ext>
            </p:extLst>
          </p:nvPr>
        </p:nvGraphicFramePr>
        <p:xfrm>
          <a:off x="1600200" y="2954337"/>
          <a:ext cx="3667125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Equation" r:id="rId3" imgW="1549080" imgH="393480" progId="Equation.DSMT4">
                  <p:embed/>
                </p:oleObj>
              </mc:Choice>
              <mc:Fallback>
                <p:oleObj name="Equation" r:id="rId3" imgW="154908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954337"/>
                        <a:ext cx="3667125" cy="93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371600" y="4191000"/>
          <a:ext cx="378460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Equation" r:id="rId5" imgW="1574640" imgH="393480" progId="Equation.DSMT4">
                  <p:embed/>
                </p:oleObj>
              </mc:Choice>
              <mc:Fallback>
                <p:oleObj name="Equation" r:id="rId5" imgW="157464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191000"/>
                        <a:ext cx="3784600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МФТИ - 2016</a:t>
            </a:r>
          </a:p>
        </p:txBody>
      </p:sp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1219200" y="5257800"/>
          <a:ext cx="46482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Equation" r:id="rId7" imgW="1777680" imgH="393480" progId="Equation.DSMT4">
                  <p:embed/>
                </p:oleObj>
              </mc:Choice>
              <mc:Fallback>
                <p:oleObj name="Equation" r:id="rId7" imgW="1777680" imgH="393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257800"/>
                        <a:ext cx="4648200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Качественное определение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/>
              <a:t>Должно учитывать свойства векторного поля, порожденного правой частью, – в малой окрестности </a:t>
            </a:r>
            <a:r>
              <a:rPr lang="ru-RU" altLang="ru-RU" i="1"/>
              <a:t>притягивающей</a:t>
            </a:r>
            <a:r>
              <a:rPr lang="ru-RU" altLang="ru-RU"/>
              <a:t> траектории фазовая скорость резко меняет направление и уменьшается по абсолютной величине.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МФТИ - 2016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Подходы к численному решению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/>
              <a:t>Неявные методы Рунге-Кутты</a:t>
            </a:r>
          </a:p>
          <a:p>
            <a:r>
              <a:rPr lang="ru-RU" altLang="ru-RU"/>
              <a:t>Многошаговые ФДН-методы (Гира) и многозначные методы (представление Нордсика)</a:t>
            </a:r>
          </a:p>
          <a:p>
            <a:r>
              <a:rPr lang="ru-RU" altLang="ru-RU"/>
              <a:t>Одноитерационные методы Розенброка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ru-RU"/>
              <a:t>МФТИ - 2016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783</TotalTime>
  <Words>876</Words>
  <Application>Microsoft Macintosh PowerPoint</Application>
  <PresentationFormat>On-screen Show (4:3)</PresentationFormat>
  <Paragraphs>188</Paragraphs>
  <Slides>39</Slides>
  <Notes>0</Notes>
  <HiddenSlides>3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Arial</vt:lpstr>
      <vt:lpstr>Calibri</vt:lpstr>
      <vt:lpstr>Calibri Light</vt:lpstr>
      <vt:lpstr>Verdana</vt:lpstr>
      <vt:lpstr>Wingdings</vt:lpstr>
      <vt:lpstr>Ретро</vt:lpstr>
      <vt:lpstr>Equation</vt:lpstr>
      <vt:lpstr>Picture</vt:lpstr>
      <vt:lpstr>Лекция 2</vt:lpstr>
      <vt:lpstr>Явление жесткости (1952 год Кертис и Хиршфельдер )</vt:lpstr>
      <vt:lpstr>Источники жестких задач</vt:lpstr>
      <vt:lpstr>Явление жесткости</vt:lpstr>
      <vt:lpstr>Пример задачи, удовлетворяющей Определению 1</vt:lpstr>
      <vt:lpstr>Явление жесткости</vt:lpstr>
      <vt:lpstr>Пример задачи, удовлетворяющей Определению 2</vt:lpstr>
      <vt:lpstr>Качественное определение</vt:lpstr>
      <vt:lpstr>Подходы к численному решению</vt:lpstr>
      <vt:lpstr>Элементы теории устойчивости</vt:lpstr>
      <vt:lpstr>А-устойчивость</vt:lpstr>
      <vt:lpstr>А-устойчивость</vt:lpstr>
      <vt:lpstr>Асимптотическая устойчивость</vt:lpstr>
      <vt:lpstr>Методы Рунге-Кутты</vt:lpstr>
      <vt:lpstr>Представление (таблица) Бутчера</vt:lpstr>
      <vt:lpstr>Методы Рунге-Кутты</vt:lpstr>
      <vt:lpstr>Неявные методы Рунге-Кутты - недостатки</vt:lpstr>
      <vt:lpstr>Функция устойчивости неявного метода Рунге-Кутты</vt:lpstr>
      <vt:lpstr>Функция устойчивости неявного метода Рунге-Кутты</vt:lpstr>
      <vt:lpstr>Функция устойчивости неявного метода Рунге-Кутты</vt:lpstr>
      <vt:lpstr>Методы Розенброка</vt:lpstr>
      <vt:lpstr>Методы Розенброка</vt:lpstr>
      <vt:lpstr>Методы Розенброка</vt:lpstr>
      <vt:lpstr>Методы Розенброка</vt:lpstr>
      <vt:lpstr>Методы Розенброка</vt:lpstr>
      <vt:lpstr>Методы Розенброка - CROS</vt:lpstr>
      <vt:lpstr>Недостатки методов Розенброка</vt:lpstr>
      <vt:lpstr>Следующее упрощение –  W-методы</vt:lpstr>
      <vt:lpstr>W-методы</vt:lpstr>
      <vt:lpstr>Подходы к конструированию W-методов</vt:lpstr>
      <vt:lpstr>Обращение матрицы – метод Шульца</vt:lpstr>
      <vt:lpstr>Обращение матрицы – метод Шульца</vt:lpstr>
      <vt:lpstr>Метод решения ОДУ</vt:lpstr>
      <vt:lpstr>Метод решения ОДУ</vt:lpstr>
      <vt:lpstr>Решение систем ОДУ</vt:lpstr>
      <vt:lpstr>Вычисление обратной матрицы для следующего шага</vt:lpstr>
      <vt:lpstr>Вычисление обратной матрицы для следующего шага</vt:lpstr>
      <vt:lpstr>Что предпочтительнее?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Алексей</dc:creator>
  <cp:lastModifiedBy>Douglas Kohn</cp:lastModifiedBy>
  <cp:revision>63</cp:revision>
  <cp:lastPrinted>1601-01-01T00:00:00Z</cp:lastPrinted>
  <dcterms:created xsi:type="dcterms:W3CDTF">2010-05-28T17:41:35Z</dcterms:created>
  <dcterms:modified xsi:type="dcterms:W3CDTF">2016-12-29T18:00:36Z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