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41"/>
  </p:notesMasterIdLst>
  <p:sldIdLst>
    <p:sldId id="296" r:id="rId2"/>
    <p:sldId id="257" r:id="rId3"/>
    <p:sldId id="297" r:id="rId4"/>
    <p:sldId id="262" r:id="rId5"/>
    <p:sldId id="258" r:id="rId6"/>
    <p:sldId id="259" r:id="rId7"/>
    <p:sldId id="260" r:id="rId8"/>
    <p:sldId id="261" r:id="rId9"/>
    <p:sldId id="272" r:id="rId10"/>
    <p:sldId id="263" r:id="rId11"/>
    <p:sldId id="264" r:id="rId12"/>
    <p:sldId id="273" r:id="rId13"/>
    <p:sldId id="274" r:id="rId14"/>
    <p:sldId id="265" r:id="rId15"/>
    <p:sldId id="266" r:id="rId16"/>
    <p:sldId id="267" r:id="rId17"/>
    <p:sldId id="299" r:id="rId18"/>
    <p:sldId id="268" r:id="rId19"/>
    <p:sldId id="269" r:id="rId20"/>
    <p:sldId id="270" r:id="rId21"/>
    <p:sldId id="271" r:id="rId22"/>
    <p:sldId id="275" r:id="rId23"/>
    <p:sldId id="282" r:id="rId24"/>
    <p:sldId id="276" r:id="rId25"/>
    <p:sldId id="277" r:id="rId26"/>
    <p:sldId id="278" r:id="rId27"/>
    <p:sldId id="284" r:id="rId28"/>
    <p:sldId id="285" r:id="rId29"/>
    <p:sldId id="286" r:id="rId30"/>
    <p:sldId id="298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300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2" autoAdjust="0"/>
    <p:restoredTop sz="94648"/>
  </p:normalViewPr>
  <p:slideViewPr>
    <p:cSldViewPr>
      <p:cViewPr varScale="1">
        <p:scale>
          <a:sx n="119" d="100"/>
          <a:sy n="119" d="100"/>
        </p:scale>
        <p:origin x="14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Relationship Id="rId2" Type="http://schemas.openxmlformats.org/officeDocument/2006/relationships/image" Target="../media/image30.wmf"/><Relationship Id="rId3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Relationship Id="rId2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Relationship Id="rId2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Relationship Id="rId2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Relationship Id="rId2" Type="http://schemas.openxmlformats.org/officeDocument/2006/relationships/image" Target="../media/image41.wmf"/><Relationship Id="rId3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1" Type="http://schemas.openxmlformats.org/officeDocument/2006/relationships/image" Target="../media/image43.wmf"/><Relationship Id="rId2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Relationship Id="rId2" Type="http://schemas.openxmlformats.org/officeDocument/2006/relationships/image" Target="../media/image48.wmf"/><Relationship Id="rId3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Relationship Id="rId3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Relationship Id="rId2" Type="http://schemas.openxmlformats.org/officeDocument/2006/relationships/image" Target="../media/image52.wmf"/><Relationship Id="rId3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4" Type="http://schemas.openxmlformats.org/officeDocument/2006/relationships/image" Target="../media/image58.wmf"/><Relationship Id="rId1" Type="http://schemas.openxmlformats.org/officeDocument/2006/relationships/image" Target="../media/image55.wmf"/><Relationship Id="rId2" Type="http://schemas.openxmlformats.org/officeDocument/2006/relationships/image" Target="../media/image5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Relationship Id="rId2" Type="http://schemas.openxmlformats.org/officeDocument/2006/relationships/image" Target="../media/image6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1.wmf"/><Relationship Id="rId2" Type="http://schemas.openxmlformats.org/officeDocument/2006/relationships/image" Target="../media/image6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Relationship Id="rId2" Type="http://schemas.openxmlformats.org/officeDocument/2006/relationships/image" Target="../media/image65.wmf"/><Relationship Id="rId3" Type="http://schemas.openxmlformats.org/officeDocument/2006/relationships/image" Target="../media/image66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Relationship Id="rId2" Type="http://schemas.openxmlformats.org/officeDocument/2006/relationships/image" Target="../media/image6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Relationship Id="rId2" Type="http://schemas.openxmlformats.org/officeDocument/2006/relationships/image" Target="../media/image70.wmf"/><Relationship Id="rId3" Type="http://schemas.openxmlformats.org/officeDocument/2006/relationships/image" Target="../media/image7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Relationship Id="rId2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Relationship Id="rId3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Relationship Id="rId2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038F89-CB26-4848-A59F-AD89CA686BB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77B8A-9626-4530-B860-3AD9779AF47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67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A524-0F27-40F8-8297-58EF32D5777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367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66992-75C1-4E28-B55C-CCD68847D9E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814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D43EE1E7-8274-4FF6-A352-DB9CEAD180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663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013758E-CC1B-4FA6-938F-88F208572B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8618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564F417A-A2E7-4319-AC27-9CF5F71DE6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734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CA508F-CEE2-47CF-A5A9-9816CD6319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38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A5992-38D8-4EF3-B650-F8FED24FF0E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412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6B0E-2180-4FFA-B8A2-3F57315372F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47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9B53-7433-4028-ADB7-6B9DADE36BE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047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0BDC-7CD4-4ED0-8A3D-826B2AA9A2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904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25234-97A5-4427-872D-1C03F79B07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921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936D3-6489-45B4-B18E-8B4E862920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81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2DDB8-BAD6-4A5C-BBF3-36AC1F33D21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154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4DAC7-B73C-44A7-A133-4802D17CF14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078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ru-RU" altLang="ru-RU"/>
              <a:t>МФТИ - 2016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F40486-D6AC-483C-935C-66BFC4B6AA14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87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4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26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30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3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33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6" Type="http://schemas.openxmlformats.org/officeDocument/2006/relationships/image" Target="../media/image35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37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4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6" Type="http://schemas.openxmlformats.org/officeDocument/2006/relationships/image" Target="../media/image39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6" Type="http://schemas.openxmlformats.org/officeDocument/2006/relationships/image" Target="../media/image41.wmf"/><Relationship Id="rId7" Type="http://schemas.openxmlformats.org/officeDocument/2006/relationships/oleObject" Target="../embeddings/oleObject41.bin"/><Relationship Id="rId8" Type="http://schemas.openxmlformats.org/officeDocument/2006/relationships/image" Target="../media/image4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6" Type="http://schemas.openxmlformats.org/officeDocument/2006/relationships/image" Target="../media/image44.wmf"/><Relationship Id="rId7" Type="http://schemas.openxmlformats.org/officeDocument/2006/relationships/oleObject" Target="../embeddings/oleObject44.bin"/><Relationship Id="rId8" Type="http://schemas.openxmlformats.org/officeDocument/2006/relationships/image" Target="../media/image45.wmf"/><Relationship Id="rId9" Type="http://schemas.openxmlformats.org/officeDocument/2006/relationships/oleObject" Target="../embeddings/oleObject45.bin"/><Relationship Id="rId10" Type="http://schemas.openxmlformats.org/officeDocument/2006/relationships/image" Target="../media/image46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4" Type="http://schemas.openxmlformats.org/officeDocument/2006/relationships/image" Target="../media/image47.wmf"/><Relationship Id="rId5" Type="http://schemas.openxmlformats.org/officeDocument/2006/relationships/oleObject" Target="../embeddings/oleObject47.bin"/><Relationship Id="rId6" Type="http://schemas.openxmlformats.org/officeDocument/2006/relationships/image" Target="../media/image48.wmf"/><Relationship Id="rId7" Type="http://schemas.openxmlformats.org/officeDocument/2006/relationships/oleObject" Target="../embeddings/oleObject48.bin"/><Relationship Id="rId8" Type="http://schemas.openxmlformats.org/officeDocument/2006/relationships/image" Target="../media/image49.w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4" Type="http://schemas.openxmlformats.org/officeDocument/2006/relationships/image" Target="../media/image50.w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4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6" Type="http://schemas.openxmlformats.org/officeDocument/2006/relationships/image" Target="../media/image52.wmf"/><Relationship Id="rId7" Type="http://schemas.openxmlformats.org/officeDocument/2006/relationships/oleObject" Target="../embeddings/oleObject52.bin"/><Relationship Id="rId8" Type="http://schemas.openxmlformats.org/officeDocument/2006/relationships/image" Target="../media/image53.w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4" Type="http://schemas.openxmlformats.org/officeDocument/2006/relationships/image" Target="../media/image54.wmf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4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6" Type="http://schemas.openxmlformats.org/officeDocument/2006/relationships/image" Target="../media/image56.wmf"/><Relationship Id="rId7" Type="http://schemas.openxmlformats.org/officeDocument/2006/relationships/oleObject" Target="../embeddings/oleObject56.bin"/><Relationship Id="rId8" Type="http://schemas.openxmlformats.org/officeDocument/2006/relationships/image" Target="../media/image57.wmf"/><Relationship Id="rId9" Type="http://schemas.openxmlformats.org/officeDocument/2006/relationships/oleObject" Target="../embeddings/oleObject57.bin"/><Relationship Id="rId10" Type="http://schemas.openxmlformats.org/officeDocument/2006/relationships/image" Target="../media/image58.wmf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4" Type="http://schemas.openxmlformats.org/officeDocument/2006/relationships/image" Target="../media/image59.wmf"/><Relationship Id="rId5" Type="http://schemas.openxmlformats.org/officeDocument/2006/relationships/oleObject" Target="../embeddings/oleObject59.bin"/><Relationship Id="rId6" Type="http://schemas.openxmlformats.org/officeDocument/2006/relationships/image" Target="../media/image60.wmf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4" Type="http://schemas.openxmlformats.org/officeDocument/2006/relationships/image" Target="../media/image61.wmf"/><Relationship Id="rId5" Type="http://schemas.openxmlformats.org/officeDocument/2006/relationships/oleObject" Target="../embeddings/oleObject61.bin"/><Relationship Id="rId6" Type="http://schemas.openxmlformats.org/officeDocument/2006/relationships/image" Target="../media/image62.wmf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63.wmf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4" Type="http://schemas.openxmlformats.org/officeDocument/2006/relationships/image" Target="../media/image64.wmf"/><Relationship Id="rId5" Type="http://schemas.openxmlformats.org/officeDocument/2006/relationships/oleObject" Target="../embeddings/oleObject64.bin"/><Relationship Id="rId6" Type="http://schemas.openxmlformats.org/officeDocument/2006/relationships/image" Target="../media/image65.wmf"/><Relationship Id="rId7" Type="http://schemas.openxmlformats.org/officeDocument/2006/relationships/oleObject" Target="../embeddings/oleObject65.bin"/><Relationship Id="rId8" Type="http://schemas.openxmlformats.org/officeDocument/2006/relationships/image" Target="../media/image66.wmf"/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4" Type="http://schemas.openxmlformats.org/officeDocument/2006/relationships/image" Target="../media/image67.wmf"/><Relationship Id="rId5" Type="http://schemas.openxmlformats.org/officeDocument/2006/relationships/oleObject" Target="../embeddings/oleObject67.bin"/><Relationship Id="rId6" Type="http://schemas.openxmlformats.org/officeDocument/2006/relationships/image" Target="../media/image68.wmf"/><Relationship Id="rId1" Type="http://schemas.openxmlformats.org/officeDocument/2006/relationships/vmlDrawing" Target="../drawings/vmlDrawing27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4" Type="http://schemas.openxmlformats.org/officeDocument/2006/relationships/image" Target="../media/image69.wmf"/><Relationship Id="rId5" Type="http://schemas.openxmlformats.org/officeDocument/2006/relationships/oleObject" Target="../embeddings/oleObject69.bin"/><Relationship Id="rId6" Type="http://schemas.openxmlformats.org/officeDocument/2006/relationships/image" Target="../media/image70.wmf"/><Relationship Id="rId7" Type="http://schemas.openxmlformats.org/officeDocument/2006/relationships/oleObject" Target="../embeddings/oleObject70.bin"/><Relationship Id="rId8" Type="http://schemas.openxmlformats.org/officeDocument/2006/relationships/image" Target="../media/image71.wmf"/><Relationship Id="rId1" Type="http://schemas.openxmlformats.org/officeDocument/2006/relationships/vmlDrawing" Target="../drawings/vmlDrawing28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4" Type="http://schemas.openxmlformats.org/officeDocument/2006/relationships/image" Target="../media/image72.wmf"/><Relationship Id="rId5" Type="http://schemas.openxmlformats.org/officeDocument/2006/relationships/oleObject" Target="../embeddings/oleObject72.bin"/><Relationship Id="rId6" Type="http://schemas.openxmlformats.org/officeDocument/2006/relationships/image" Target="../media/image73.wmf"/><Relationship Id="rId1" Type="http://schemas.openxmlformats.org/officeDocument/2006/relationships/vmlDrawing" Target="../drawings/vmlDrawing29.vml"/><Relationship Id="rId2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20" Type="http://schemas.openxmlformats.org/officeDocument/2006/relationships/image" Target="../media/image10.wmf"/><Relationship Id="rId21" Type="http://schemas.openxmlformats.org/officeDocument/2006/relationships/oleObject" Target="../embeddings/oleObject10.bin"/><Relationship Id="rId22" Type="http://schemas.openxmlformats.org/officeDocument/2006/relationships/image" Target="../media/image11.wmf"/><Relationship Id="rId10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12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7.wmf"/><Relationship Id="rId15" Type="http://schemas.openxmlformats.org/officeDocument/2006/relationships/oleObject" Target="../embeddings/oleObject7.bin"/><Relationship Id="rId16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18" Type="http://schemas.openxmlformats.org/officeDocument/2006/relationships/image" Target="../media/image9.wmf"/><Relationship Id="rId19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6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9.bin"/><Relationship Id="rId8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Лекция 2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3600"/>
              <a:t>Методы численного интегрирования жестких систем ОДУ и их распараллеливание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Элементы теории устойчивости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Проверку на </a:t>
            </a:r>
            <a:r>
              <a:rPr lang="en-US" altLang="ru-RU">
                <a:solidFill>
                  <a:srgbClr val="FF3300"/>
                </a:solidFill>
              </a:rPr>
              <a:t>A</a:t>
            </a:r>
            <a:r>
              <a:rPr lang="ru-RU" altLang="ru-RU">
                <a:solidFill>
                  <a:srgbClr val="FF3300"/>
                </a:solidFill>
              </a:rPr>
              <a:t>-устойчивость</a:t>
            </a:r>
            <a:r>
              <a:rPr lang="ru-RU" altLang="ru-RU"/>
              <a:t> проводят для модельного уравнения (уравнения Далквиста)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Здесь λ играет роль какого-либо собственного значения матрицы Якоби исходной системы ОДУ. 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200814"/>
              </p:ext>
            </p:extLst>
          </p:nvPr>
        </p:nvGraphicFramePr>
        <p:xfrm>
          <a:off x="1600200" y="2519236"/>
          <a:ext cx="18208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545760" imgH="241200" progId="Equation.DSMT4">
                  <p:embed/>
                </p:oleObj>
              </mc:Choice>
              <mc:Fallback>
                <p:oleObj name="Equation" r:id="rId3" imgW="5457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9236"/>
                        <a:ext cx="1820863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А-устойчивость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Методы называются </a:t>
            </a:r>
            <a:r>
              <a:rPr lang="en-US" altLang="ru-RU" sz="2400"/>
              <a:t>A</a:t>
            </a:r>
            <a:r>
              <a:rPr lang="ru-RU" altLang="ru-RU" sz="2400"/>
              <a:t>-устойчивыми, если при их применении к уравнению Далквиста с </a:t>
            </a:r>
            <a:r>
              <a:rPr lang="en-US" altLang="ru-RU" sz="2400"/>
              <a:t>Re </a:t>
            </a:r>
            <a:r>
              <a:rPr lang="ru-RU" altLang="ru-RU" sz="2400" i="1"/>
              <a:t>λ </a:t>
            </a:r>
            <a:r>
              <a:rPr lang="ru-RU" altLang="ru-RU" sz="2400"/>
              <a:t>&lt; 0 и </a:t>
            </a:r>
            <a:r>
              <a:rPr lang="en-US" altLang="ru-RU" sz="2400" i="1"/>
              <a:t>h</a:t>
            </a:r>
            <a:r>
              <a:rPr lang="ru-RU" altLang="ru-RU" sz="2400" i="1"/>
              <a:t> </a:t>
            </a:r>
            <a:r>
              <a:rPr lang="ru-RU" altLang="ru-RU" sz="2400"/>
              <a:t>&gt; 0 отсутствуют связанные с устойчивостью ограничения.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Пусть численный метод, применяемый к решению уравнения Далквиста, дает выражение решения </a:t>
            </a:r>
          </a:p>
          <a:p>
            <a:pPr>
              <a:lnSpc>
                <a:spcPct val="80000"/>
              </a:lnSpc>
            </a:pPr>
            <a:endParaRPr lang="ru-RU" altLang="ru-RU" sz="2400"/>
          </a:p>
          <a:p>
            <a:pPr>
              <a:lnSpc>
                <a:spcPct val="80000"/>
              </a:lnSpc>
            </a:pPr>
            <a:endParaRPr lang="ru-RU" altLang="ru-RU" sz="2400"/>
          </a:p>
          <a:p>
            <a:pPr>
              <a:lnSpc>
                <a:spcPct val="80000"/>
              </a:lnSpc>
            </a:pPr>
            <a:r>
              <a:rPr lang="en-US" altLang="ru-RU" sz="2400" i="1"/>
              <a:t>R</a:t>
            </a:r>
            <a:r>
              <a:rPr lang="ru-RU" altLang="ru-RU" sz="2400"/>
              <a:t>(</a:t>
            </a:r>
            <a:r>
              <a:rPr lang="en-US" altLang="ru-RU" sz="2400" i="1"/>
              <a:t>z</a:t>
            </a:r>
            <a:r>
              <a:rPr lang="ru-RU" altLang="ru-RU" sz="2400"/>
              <a:t>) называется </a:t>
            </a:r>
            <a:r>
              <a:rPr lang="ru-RU" altLang="ru-RU" sz="2400" i="1"/>
              <a:t>разрешающим оператором</a:t>
            </a:r>
            <a:r>
              <a:rPr lang="ru-RU" altLang="ru-RU" sz="2400"/>
              <a:t> и одновременно </a:t>
            </a:r>
            <a:r>
              <a:rPr lang="ru-RU" altLang="ru-RU" sz="2400" i="1"/>
              <a:t>функцией устойчивости</a:t>
            </a:r>
            <a:r>
              <a:rPr lang="ru-RU" altLang="ru-RU" sz="2400"/>
              <a:t>.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170746"/>
              </p:ext>
            </p:extLst>
          </p:nvPr>
        </p:nvGraphicFramePr>
        <p:xfrm>
          <a:off x="1524000" y="3782558"/>
          <a:ext cx="38211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1663560" imgH="241200" progId="Equation.DSMT4">
                  <p:embed/>
                </p:oleObj>
              </mc:Choice>
              <mc:Fallback>
                <p:oleObj name="Equation" r:id="rId3" imgW="16635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82558"/>
                        <a:ext cx="38211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А-устойчивость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Если область абсолютной устойчивости включает в себя угол с полураствором α около отрицательной части действительной оси в плоскости </a:t>
            </a:r>
            <a:r>
              <a:rPr lang="en-US" altLang="ru-RU" sz="2400"/>
              <a:t>z</a:t>
            </a:r>
            <a:r>
              <a:rPr lang="ru-RU" altLang="ru-RU" sz="2400"/>
              <a:t>, то метод называется </a:t>
            </a:r>
            <a:r>
              <a:rPr lang="en-US" altLang="ru-RU" sz="2400">
                <a:solidFill>
                  <a:srgbClr val="FF3300"/>
                </a:solidFill>
              </a:rPr>
              <a:t>A</a:t>
            </a:r>
            <a:r>
              <a:rPr lang="ru-RU" altLang="ru-RU" sz="2400">
                <a:solidFill>
                  <a:srgbClr val="FF3300"/>
                </a:solidFill>
              </a:rPr>
              <a:t>(α)-устойчивым</a:t>
            </a:r>
            <a:r>
              <a:rPr lang="ru-RU" altLang="ru-RU" sz="2400"/>
              <a:t>.</a:t>
            </a:r>
          </a:p>
          <a:p>
            <a:pPr>
              <a:lnSpc>
                <a:spcPct val="80000"/>
              </a:lnSpc>
            </a:pPr>
            <a:r>
              <a:rPr lang="ru-RU" altLang="ru-RU" sz="2400"/>
              <a:t>Метод является </a:t>
            </a:r>
            <a:r>
              <a:rPr lang="en-US" altLang="ru-RU" sz="2400">
                <a:solidFill>
                  <a:srgbClr val="FF3300"/>
                </a:solidFill>
              </a:rPr>
              <a:t>A</a:t>
            </a:r>
            <a:r>
              <a:rPr lang="ru-RU" altLang="ru-RU" sz="2400">
                <a:solidFill>
                  <a:srgbClr val="FF3300"/>
                </a:solidFill>
              </a:rPr>
              <a:t>(0)-устойчивым</a:t>
            </a:r>
            <a:r>
              <a:rPr lang="ru-RU" altLang="ru-RU" sz="2400"/>
              <a:t>, если область устойчивости включает в себя бесконечно малый угол , и </a:t>
            </a:r>
            <a:r>
              <a:rPr lang="en-US" altLang="ru-RU" sz="2400">
                <a:solidFill>
                  <a:srgbClr val="FF3300"/>
                </a:solidFill>
              </a:rPr>
              <a:t>A</a:t>
            </a:r>
            <a:r>
              <a:rPr lang="ru-RU" altLang="ru-RU" sz="2400" baseline="-25000">
                <a:solidFill>
                  <a:srgbClr val="FF3300"/>
                </a:solidFill>
              </a:rPr>
              <a:t>0</a:t>
            </a:r>
            <a:r>
              <a:rPr lang="ru-RU" altLang="ru-RU" sz="2400">
                <a:solidFill>
                  <a:srgbClr val="FF3300"/>
                </a:solidFill>
              </a:rPr>
              <a:t>- устойчивым</a:t>
            </a:r>
            <a:r>
              <a:rPr lang="ru-RU" altLang="ru-RU" sz="2400"/>
              <a:t>, если граница области устойчивости пересекается с любым малым, но конечным углом, и область устойчивости захватывает отрицательную часть действительной оси.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Асимптотическая устойчивость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Численный метод называется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</a:t>
            </a:r>
            <a:r>
              <a:rPr lang="en-US" altLang="ru-RU">
                <a:solidFill>
                  <a:srgbClr val="FF3300"/>
                </a:solidFill>
              </a:rPr>
              <a:t>L</a:t>
            </a:r>
            <a:r>
              <a:rPr lang="ru-RU" altLang="ru-RU">
                <a:solidFill>
                  <a:srgbClr val="FF3300"/>
                </a:solidFill>
              </a:rPr>
              <a:t> –устойчивым (асимптотически устойчивым)</a:t>
            </a:r>
            <a:r>
              <a:rPr lang="ru-RU" altLang="ru-RU"/>
              <a:t>, если он </a:t>
            </a:r>
            <a:r>
              <a:rPr lang="en-US" altLang="ru-RU"/>
              <a:t>A</a:t>
            </a:r>
            <a:r>
              <a:rPr lang="ru-RU" altLang="ru-RU"/>
              <a:t>-устойчив и выполнено условие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                   при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431544"/>
              </p:ext>
            </p:extLst>
          </p:nvPr>
        </p:nvGraphicFramePr>
        <p:xfrm>
          <a:off x="1143000" y="2895600"/>
          <a:ext cx="2286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Equation" r:id="rId3" imgW="761760" imgH="266400" progId="Equation.DSMT4">
                  <p:embed/>
                </p:oleObj>
              </mc:Choice>
              <mc:Fallback>
                <p:oleObj name="Equation" r:id="rId3" imgW="761760" imgH="266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5600"/>
                        <a:ext cx="2286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134638"/>
              </p:ext>
            </p:extLst>
          </p:nvPr>
        </p:nvGraphicFramePr>
        <p:xfrm>
          <a:off x="1143000" y="3935147"/>
          <a:ext cx="19812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4" name="Equation" r:id="rId5" imgW="825480" imgH="190440" progId="Equation.DSMT4">
                  <p:embed/>
                </p:oleObj>
              </mc:Choice>
              <mc:Fallback>
                <p:oleObj name="Equation" r:id="rId5" imgW="825480" imgH="190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35147"/>
                        <a:ext cx="198120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Рунге-Кутты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514600"/>
            <a:ext cx="8153400" cy="4800600"/>
          </a:xfrm>
        </p:spPr>
        <p:txBody>
          <a:bodyPr/>
          <a:lstStyle/>
          <a:p>
            <a:r>
              <a:rPr lang="en-US" altLang="ru-RU" sz="2400"/>
              <a:t>s-</a:t>
            </a:r>
            <a:r>
              <a:rPr lang="ru-RU" altLang="ru-RU" sz="2400"/>
              <a:t>стадийным методом Рунге-Кутты называется метод</a:t>
            </a:r>
          </a:p>
          <a:p>
            <a:endParaRPr lang="ru-RU" altLang="ru-RU" sz="2400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524000" y="3276600"/>
          <a:ext cx="454025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" imgW="1777680" imgH="444240" progId="Equation.DSMT4">
                  <p:embed/>
                </p:oleObj>
              </mc:Choice>
              <mc:Fallback>
                <p:oleObj name="Equation" r:id="rId3" imgW="177768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76600"/>
                        <a:ext cx="454025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95400" y="4191000"/>
          <a:ext cx="5110163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5" imgW="1993680" imgH="457200" progId="Equation.DSMT4">
                  <p:embed/>
                </p:oleObj>
              </mc:Choice>
              <mc:Fallback>
                <p:oleObj name="Equation" r:id="rId5" imgW="19936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91000"/>
                        <a:ext cx="5110163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Представление (таблица) Бутчера</a:t>
            </a:r>
          </a:p>
        </p:txBody>
      </p:sp>
      <p:graphicFrame>
        <p:nvGraphicFramePr>
          <p:cNvPr id="16434" name="Group 50"/>
          <p:cNvGraphicFramePr>
            <a:graphicFrameLocks noGrp="1"/>
          </p:cNvGraphicFramePr>
          <p:nvPr>
            <p:ph sz="half" idx="1"/>
          </p:nvPr>
        </p:nvGraphicFramePr>
        <p:xfrm>
          <a:off x="838200" y="2362200"/>
          <a:ext cx="5911850" cy="3724277"/>
        </p:xfrm>
        <a:graphic>
          <a:graphicData uri="http://schemas.openxmlformats.org/drawingml/2006/table">
            <a:tbl>
              <a:tblPr/>
              <a:tblGrid>
                <a:gridCol w="1922463">
                  <a:extLst>
                    <a:ext uri="{9D8B030D-6E8A-4147-A177-3AD203B41FA5}">
                      <a16:colId xmlns:a16="http://schemas.microsoft.com/office/drawing/2014/main" xmlns="" val="3764821987"/>
                    </a:ext>
                  </a:extLst>
                </a:gridCol>
                <a:gridCol w="1425575">
                  <a:extLst>
                    <a:ext uri="{9D8B030D-6E8A-4147-A177-3AD203B41FA5}">
                      <a16:colId xmlns:a16="http://schemas.microsoft.com/office/drawing/2014/main" xmlns="" val="2239134394"/>
                    </a:ext>
                  </a:extLst>
                </a:gridCol>
                <a:gridCol w="1068387">
                  <a:extLst>
                    <a:ext uri="{9D8B030D-6E8A-4147-A177-3AD203B41FA5}">
                      <a16:colId xmlns:a16="http://schemas.microsoft.com/office/drawing/2014/main" xmlns="" val="356396779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xmlns="" val="2944511248"/>
                    </a:ext>
                  </a:extLst>
                </a:gridCol>
              </a:tblGrid>
              <a:tr h="922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kumimoji="0" lang="ru-RU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2545880"/>
                  </a:ext>
                </a:extLst>
              </a:tr>
              <a:tr h="922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5057766"/>
                  </a:ext>
                </a:extLst>
              </a:tr>
              <a:tr h="919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s1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….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0763807"/>
                  </a:ext>
                </a:extLst>
              </a:tr>
              <a:tr h="960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US" altLang="ru-RU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kumimoji="0" lang="ru-RU" altLang="ru-RU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569000"/>
                  </a:ext>
                </a:extLst>
              </a:tr>
            </a:tbl>
          </a:graphicData>
        </a:graphic>
      </p:graphicFrame>
      <p:graphicFrame>
        <p:nvGraphicFramePr>
          <p:cNvPr id="16419" name="Object 3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68388" y="5307013"/>
          <a:ext cx="13208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Equation" r:id="rId3" imgW="507960" imgH="253800" progId="Equation.DSMT4">
                  <p:embed/>
                </p:oleObj>
              </mc:Choice>
              <mc:Fallback>
                <p:oleObj name="Equation" r:id="rId3" imgW="507960" imgH="253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5307013"/>
                        <a:ext cx="13208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6" name="Object 4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12825" y="3362325"/>
          <a:ext cx="1573213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7" name="Equation" r:id="rId5" imgW="672840" imgH="253800" progId="Equation.DSMT4">
                  <p:embed/>
                </p:oleObj>
              </mc:Choice>
              <mc:Fallback>
                <p:oleObj name="Equation" r:id="rId5" imgW="672840" imgH="253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362325"/>
                        <a:ext cx="1573213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Рунге-Кутты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1. Явные. Все </a:t>
            </a:r>
            <a:r>
              <a:rPr lang="en-US" altLang="ru-RU" i="1"/>
              <a:t>a </a:t>
            </a:r>
            <a:r>
              <a:rPr lang="ru-RU" altLang="ru-RU"/>
              <a:t>на главной диагонали и выше – нулевые</a:t>
            </a:r>
          </a:p>
          <a:p>
            <a:r>
              <a:rPr lang="ru-RU" altLang="ru-RU"/>
              <a:t>2. Диагонально неявные. Заполнена главная диагональ таблицы Бутчера</a:t>
            </a:r>
          </a:p>
          <a:p>
            <a:r>
              <a:rPr lang="ru-RU" altLang="ru-RU"/>
              <a:t>Однократно диагонально неявные. Диагонально неявный, все диагональные элементы равны между собой.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Неявные методы Рунге-Кутты - недостатки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Во всех теоретических рассмотрениях предполагается, что нелинейная система решается точно</a:t>
            </a:r>
          </a:p>
          <a:p>
            <a:r>
              <a:rPr lang="ru-RU" altLang="ru-RU"/>
              <a:t>Метод Ньютона – сходимость зависит от начального приближения</a:t>
            </a:r>
          </a:p>
          <a:p>
            <a:r>
              <a:rPr lang="ru-RU" altLang="ru-RU"/>
              <a:t>Матрица при вычислении поправок плохо обусловлена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Функция устойчивости неявного метода Рунге-Кутты</a:t>
            </a:r>
          </a:p>
        </p:txBody>
      </p:sp>
      <p:graphicFrame>
        <p:nvGraphicFramePr>
          <p:cNvPr id="18440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3419475" y="4992688"/>
          <a:ext cx="18891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3" imgW="431640" imgH="177480" progId="Equation.DSMT4">
                  <p:embed/>
                </p:oleObj>
              </mc:Choice>
              <mc:Fallback>
                <p:oleObj name="Equation" r:id="rId3" imgW="43164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992688"/>
                        <a:ext cx="18891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457200" y="3200400"/>
          <a:ext cx="81851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5" imgW="3162240" imgH="253800" progId="Equation.DSMT4">
                  <p:embed/>
                </p:oleObj>
              </mc:Choice>
              <mc:Fallback>
                <p:oleObj name="Equation" r:id="rId5" imgW="31622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00400"/>
                        <a:ext cx="818515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609600" y="3810000"/>
          <a:ext cx="81518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7" imgW="3124080" imgH="431640" progId="Equation.DSMT4">
                  <p:embed/>
                </p:oleObj>
              </mc:Choice>
              <mc:Fallback>
                <p:oleObj name="Equation" r:id="rId7" imgW="312408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0"/>
                        <a:ext cx="8151813" cy="1133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Функция устойчивости неявного метода Рунге-Кутты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762000" y="2590800"/>
          <a:ext cx="7848600" cy="350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3" imgW="3136680" imgH="1396800" progId="Equation.DSMT4">
                  <p:embed/>
                </p:oleObj>
              </mc:Choice>
              <mc:Fallback>
                <p:oleObj name="Equation" r:id="rId3" imgW="3136680" imgH="1396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90800"/>
                        <a:ext cx="7848600" cy="350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Явление жесткости (</a:t>
            </a:r>
            <a:r>
              <a:rPr lang="ru-RU" altLang="ru-RU"/>
              <a:t>1952 год Кертис и Хиршфельдер </a:t>
            </a:r>
            <a:r>
              <a:rPr lang="ru-RU" altLang="ru-RU" sz="3200"/>
              <a:t>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dirty="0"/>
              <a:t>Stiff </a:t>
            </a:r>
            <a:r>
              <a:rPr lang="ru-RU" altLang="ru-RU" dirty="0"/>
              <a:t> - жесткий,</a:t>
            </a:r>
          </a:p>
          <a:p>
            <a:r>
              <a:rPr lang="ru-RU" altLang="ru-RU" dirty="0"/>
              <a:t>тот, с которым трудно иметь дело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dirty="0">
              <a:solidFill>
                <a:srgbClr val="FF33CC"/>
              </a:solidFill>
            </a:endParaRPr>
          </a:p>
          <a:p>
            <a:pPr>
              <a:buNone/>
            </a:pPr>
            <a:r>
              <a:rPr lang="ru-RU" altLang="ru-RU" dirty="0">
                <a:solidFill>
                  <a:schemeClr val="bg2"/>
                </a:solidFill>
              </a:rPr>
              <a:t>Класс задач, для которых по теории «все в порядке», но они не решаются 	</a:t>
            </a:r>
            <a:r>
              <a:rPr lang="ru-RU" altLang="ru-RU" dirty="0">
                <a:solidFill>
                  <a:srgbClr val="FF3300"/>
                </a:solidFill>
              </a:rPr>
              <a:t>явными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dirty="0">
                <a:solidFill>
                  <a:schemeClr val="bg2"/>
                </a:solidFill>
              </a:rPr>
              <a:t>		«стандартными» методами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Функция устойчивости неявного метода Рунге-Кутты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  <a:p>
            <a:r>
              <a:rPr lang="ru-RU" altLang="ru-RU"/>
              <a:t>Метод явный – полином</a:t>
            </a:r>
          </a:p>
          <a:p>
            <a:r>
              <a:rPr lang="ru-RU" altLang="ru-RU"/>
              <a:t>Метод неявный – аппроксимация Паде экспоненты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393088"/>
              </p:ext>
            </p:extLst>
          </p:nvPr>
        </p:nvGraphicFramePr>
        <p:xfrm>
          <a:off x="1066800" y="2023964"/>
          <a:ext cx="5791200" cy="156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3" imgW="1638000" imgH="444240" progId="Equation.DSMT4">
                  <p:embed/>
                </p:oleObj>
              </mc:Choice>
              <mc:Fallback>
                <p:oleObj name="Equation" r:id="rId3" imgW="163800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23964"/>
                        <a:ext cx="5791200" cy="156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408863" cy="3724275"/>
          </a:xfrm>
        </p:spPr>
        <p:txBody>
          <a:bodyPr/>
          <a:lstStyle/>
          <a:p>
            <a:r>
              <a:rPr lang="ru-RU" altLang="ru-RU" sz="2400"/>
              <a:t>Запишем ДНРК в форме</a:t>
            </a:r>
          </a:p>
          <a:p>
            <a:endParaRPr lang="ru-RU" altLang="ru-RU" sz="2400"/>
          </a:p>
        </p:txBody>
      </p:sp>
      <p:graphicFrame>
        <p:nvGraphicFramePr>
          <p:cNvPr id="2151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627563" y="4616450"/>
          <a:ext cx="33210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Equation" r:id="rId3" imgW="1320480" imgH="228600" progId="Equation.DSMT4">
                  <p:embed/>
                </p:oleObj>
              </mc:Choice>
              <mc:Fallback>
                <p:oleObj name="Equation" r:id="rId3" imgW="132048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4616450"/>
                        <a:ext cx="332105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1000" y="2971800"/>
          <a:ext cx="8134350" cy="318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5" imgW="2895480" imgH="1130040" progId="Equation.DSMT4">
                  <p:embed/>
                </p:oleObj>
              </mc:Choice>
              <mc:Fallback>
                <p:oleObj name="Equation" r:id="rId5" imgW="2895480" imgH="1130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971800"/>
                        <a:ext cx="8134350" cy="318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504950" y="3363913"/>
          <a:ext cx="5575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Equation" r:id="rId3" imgW="1765080" imgH="241200" progId="Equation.DSMT4">
                  <p:embed/>
                </p:oleObj>
              </mc:Choice>
              <mc:Fallback>
                <p:oleObj name="Equation" r:id="rId3" imgW="176508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363913"/>
                        <a:ext cx="55753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295400" y="4419600"/>
          <a:ext cx="32004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Equation" r:id="rId5" imgW="1257120" imgH="571320" progId="Equation.DSMT4">
                  <p:embed/>
                </p:oleObj>
              </mc:Choice>
              <mc:Fallback>
                <p:oleObj name="Equation" r:id="rId5" imgW="1257120" imgH="571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3200400" cy="145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762000" y="26670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>
                <a:latin typeface="Verdana" panose="020B0604030504040204" pitchFamily="34" charset="0"/>
              </a:rPr>
              <a:t>Линеаризация метода Рунге-Кутты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408863" cy="37242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Тогда </a:t>
            </a:r>
            <a:r>
              <a:rPr lang="en-US" altLang="ru-RU" sz="2400"/>
              <a:t>s-</a:t>
            </a:r>
            <a:r>
              <a:rPr lang="ru-RU" altLang="ru-RU" sz="2400"/>
              <a:t>стадийный метод Розенброка задается формулами </a:t>
            </a:r>
          </a:p>
        </p:txBody>
      </p:sp>
      <p:graphicFrame>
        <p:nvGraphicFramePr>
          <p:cNvPr id="6554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58852009"/>
              </p:ext>
            </p:extLst>
          </p:nvPr>
        </p:nvGraphicFramePr>
        <p:xfrm>
          <a:off x="566738" y="2946400"/>
          <a:ext cx="8129587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5" name="Equation" r:id="rId3" imgW="3644640" imgH="571320" progId="Equation.DSMT4">
                  <p:embed/>
                </p:oleObj>
              </mc:Choice>
              <mc:Fallback>
                <p:oleObj name="Equation" r:id="rId3" imgW="3644640" imgH="571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2946400"/>
                        <a:ext cx="8129587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2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985363176"/>
              </p:ext>
            </p:extLst>
          </p:nvPr>
        </p:nvGraphicFramePr>
        <p:xfrm>
          <a:off x="1098550" y="4302125"/>
          <a:ext cx="3324225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6" name="Equation" r:id="rId5" imgW="1409400" imgH="545760" progId="Equation.DSMT4">
                  <p:embed/>
                </p:oleObj>
              </mc:Choice>
              <mc:Fallback>
                <p:oleObj name="Equation" r:id="rId5" imgW="1409400" imgH="5457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4302125"/>
                        <a:ext cx="3324225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Обобщение на случай решения неавтономной системы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4953000" y="4800600"/>
          <a:ext cx="27432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8"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00600"/>
                        <a:ext cx="2743200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506903"/>
              </p:ext>
            </p:extLst>
          </p:nvPr>
        </p:nvGraphicFramePr>
        <p:xfrm>
          <a:off x="990600" y="2895600"/>
          <a:ext cx="289560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9" name="Equation" r:id="rId5" imgW="863280" imgH="241200" progId="Equation.DSMT4">
                  <p:embed/>
                </p:oleObj>
              </mc:Choice>
              <mc:Fallback>
                <p:oleObj name="Equation" r:id="rId5" imgW="86328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289560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02862" y="331051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4876800" y="3810000"/>
          <a:ext cx="15240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Equation" r:id="rId7" imgW="368280" imgH="190440" progId="Equation.DSMT4">
                  <p:embed/>
                </p:oleObj>
              </mc:Choice>
              <mc:Fallback>
                <p:oleObj name="Equation" r:id="rId7" imgW="368280" imgH="1904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810000"/>
                        <a:ext cx="1524000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</a:p>
        </p:txBody>
      </p:sp>
      <p:graphicFrame>
        <p:nvGraphicFramePr>
          <p:cNvPr id="6041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35000" y="2514600"/>
          <a:ext cx="784383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9" name="Equation" r:id="rId3" imgW="3695400" imgH="571320" progId="Equation.DSMT4">
                  <p:embed/>
                </p:oleObj>
              </mc:Choice>
              <mc:Fallback>
                <p:oleObj name="Equation" r:id="rId3" imgW="3695400" imgH="5713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2514600"/>
                        <a:ext cx="784383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62063" y="3476625"/>
          <a:ext cx="2643187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0" name="Equation" r:id="rId5" imgW="1409400" imgH="545760" progId="Equation.DSMT4">
                  <p:embed/>
                </p:oleObj>
              </mc:Choice>
              <mc:Fallback>
                <p:oleObj name="Equation" r:id="rId5" imgW="1409400" imgH="545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3476625"/>
                        <a:ext cx="2643187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3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138238" y="4805363"/>
          <a:ext cx="1608137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1" name="Equation" r:id="rId7" imgW="749160" imgH="571320" progId="Equation.DSMT4">
                  <p:embed/>
                </p:oleObj>
              </mc:Choice>
              <mc:Fallback>
                <p:oleObj name="Equation" r:id="rId7" imgW="749160" imgH="571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4805363"/>
                        <a:ext cx="1608137" cy="122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5" name="Object 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3651250" y="4867275"/>
          <a:ext cx="156686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2" name="Equation" r:id="rId9" imgW="736560" imgH="571320" progId="Equation.DSMT4">
                  <p:embed/>
                </p:oleObj>
              </mc:Choice>
              <mc:Fallback>
                <p:oleObj name="Equation" r:id="rId9" imgW="736560" imgH="571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4867275"/>
                        <a:ext cx="1566863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Методы Розенброка</a:t>
            </a:r>
            <a:r>
              <a:rPr lang="en-US" altLang="ru-RU"/>
              <a:t> - CROS</a:t>
            </a:r>
            <a:endParaRPr lang="ru-RU" altLang="ru-RU"/>
          </a:p>
        </p:txBody>
      </p:sp>
      <p:graphicFrame>
        <p:nvGraphicFramePr>
          <p:cNvPr id="6144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079625" y="2613025"/>
          <a:ext cx="56356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3" imgW="2197080" imgH="291960" progId="Equation.DSMT4">
                  <p:embed/>
                </p:oleObj>
              </mc:Choice>
              <mc:Fallback>
                <p:oleObj name="Equation" r:id="rId3" imgW="219708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2613025"/>
                        <a:ext cx="563562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051050" y="3938588"/>
          <a:ext cx="4338638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5" imgW="1295280" imgH="241200" progId="Equation.DSMT4">
                  <p:embed/>
                </p:oleObj>
              </mc:Choice>
              <mc:Fallback>
                <p:oleObj name="Equation" r:id="rId5" imgW="129528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938588"/>
                        <a:ext cx="4338638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676400" y="5105400"/>
          <a:ext cx="4572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7" name="Equation" r:id="rId7" imgW="1625400" imgH="279360" progId="Equation.DSMT4">
                  <p:embed/>
                </p:oleObj>
              </mc:Choice>
              <mc:Fallback>
                <p:oleObj name="Equation" r:id="rId7" imgW="162540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105400"/>
                        <a:ext cx="45720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Недостатки методов Розенброка</a:t>
            </a:r>
          </a:p>
        </p:txBody>
      </p:sp>
      <p:graphicFrame>
        <p:nvGraphicFramePr>
          <p:cNvPr id="11981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33400" y="2286000"/>
          <a:ext cx="81534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3" name="Equation" r:id="rId3" imgW="2197080" imgH="291960" progId="Equation.DSMT4">
                  <p:embed/>
                </p:oleObj>
              </mc:Choice>
              <mc:Fallback>
                <p:oleObj name="Equation" r:id="rId3" imgW="2197080" imgH="291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15340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974725" y="2774950"/>
            <a:ext cx="7712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609600" y="3276600"/>
            <a:ext cx="82296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>
                <a:latin typeface="Verdana" panose="020B0604030504040204" pitchFamily="34" charset="0"/>
              </a:rPr>
              <a:t>Необходимо ТОЧНО обращать матрицу – операция не подлежит распараллеливанию!</a:t>
            </a:r>
          </a:p>
          <a:p>
            <a:r>
              <a:rPr lang="ru-RU" altLang="ru-RU" sz="3200">
                <a:latin typeface="Verdana" panose="020B0604030504040204" pitchFamily="34" charset="0"/>
              </a:rPr>
              <a:t>«Ищут под фонарем» - стараются решать систему с блочно-диагональными матрицами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Следующее упрощение –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en-US" altLang="ru-RU" sz="3200"/>
              <a:t>W-</a:t>
            </a:r>
            <a:r>
              <a:rPr lang="ru-RU" altLang="ru-RU" sz="3200"/>
              <a:t>методы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10670"/>
              </p:ext>
            </p:extLst>
          </p:nvPr>
        </p:nvGraphicFramePr>
        <p:xfrm>
          <a:off x="822959" y="2186771"/>
          <a:ext cx="577215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8" name="Equation" r:id="rId3" imgW="1295280" imgH="431640" progId="Equation.DSMT4">
                  <p:embed/>
                </p:oleObj>
              </mc:Choice>
              <mc:Fallback>
                <p:oleObj name="Equation" r:id="rId3" imgW="129528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59" y="2186771"/>
                        <a:ext cx="5772150" cy="121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0838" name="Object 6"/>
          <p:cNvGraphicFramePr>
            <a:graphicFrameLocks noChangeAspect="1"/>
          </p:cNvGraphicFramePr>
          <p:nvPr/>
        </p:nvGraphicFramePr>
        <p:xfrm>
          <a:off x="990600" y="4038600"/>
          <a:ext cx="65119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9" name="Equation" r:id="rId5" imgW="2311200" imgH="444240" progId="Equation.DSMT4">
                  <p:embed/>
                </p:oleObj>
              </mc:Choice>
              <mc:Fallback>
                <p:oleObj name="Equation" r:id="rId5" imgW="231120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38600"/>
                        <a:ext cx="65119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762000" y="5105400"/>
          <a:ext cx="40100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0" name="Equation" r:id="rId7" imgW="1028520" imgH="228600" progId="Equation.DSMT4">
                  <p:embed/>
                </p:oleObj>
              </mc:Choice>
              <mc:Fallback>
                <p:oleObj name="Equation" r:id="rId7" imgW="102852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05400"/>
                        <a:ext cx="401002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W-</a:t>
            </a:r>
            <a:r>
              <a:rPr lang="ru-RU" altLang="ru-RU"/>
              <a:t>методы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400"/>
              <a:t>Здесь уже </a:t>
            </a:r>
            <a:r>
              <a:rPr lang="en-US" altLang="ru-RU" sz="2400" b="1"/>
              <a:t>A</a:t>
            </a:r>
            <a:r>
              <a:rPr lang="ru-RU" altLang="ru-RU" sz="2400"/>
              <a:t> — произвольная матрица, такая, что </a:t>
            </a:r>
            <a:r>
              <a:rPr lang="en-US" altLang="ru-RU" sz="2400" b="1"/>
              <a:t>W</a:t>
            </a:r>
            <a:r>
              <a:rPr lang="ru-RU" altLang="ru-RU" sz="2400"/>
              <a:t> — обратимая матрица (то есть невырожденная матрица, обладающая обратной матрицей с «разумной» нормой). Конечно, желательно, чтобы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ru-RU" altLang="ru-RU" sz="2400"/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400"/>
              <a:t> 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sz="2400"/>
              <a:t>и чем лучше выбрано приближение якобиана, тем лучше метод. Но это только «практическое» требование, не входящее в определение метода. 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353496"/>
              </p:ext>
            </p:extLst>
          </p:nvPr>
        </p:nvGraphicFramePr>
        <p:xfrm>
          <a:off x="4519414" y="3090175"/>
          <a:ext cx="18288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9" name="Equation" r:id="rId3" imgW="774360" imgH="419040" progId="Equation.DSMT4">
                  <p:embed/>
                </p:oleObj>
              </mc:Choice>
              <mc:Fallback>
                <p:oleObj name="Equation" r:id="rId3" imgW="7743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414" y="3090175"/>
                        <a:ext cx="18288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Источники жестких задач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Математические модели фотосинтеза   (около 500 нелинейных ОДУ, жесткость около 10</a:t>
            </a:r>
            <a:r>
              <a:rPr lang="ru-RU" altLang="ru-RU" baseline="30000"/>
              <a:t>6</a:t>
            </a:r>
            <a:r>
              <a:rPr lang="ru-RU" altLang="ru-RU"/>
              <a:t>)</a:t>
            </a:r>
          </a:p>
          <a:p>
            <a:r>
              <a:rPr lang="ru-RU" altLang="ru-RU"/>
              <a:t>Моделирование СБИС (до миллиона нелинейных ОДУ, жесткость ???)</a:t>
            </a:r>
          </a:p>
          <a:p>
            <a:r>
              <a:rPr lang="ru-RU" altLang="ru-RU"/>
              <a:t>Технологические процессы в химии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Подходы к конструированию </a:t>
            </a:r>
            <a:r>
              <a:rPr lang="en-US" altLang="ru-RU" sz="3200"/>
              <a:t>W-</a:t>
            </a:r>
            <a:r>
              <a:rPr lang="ru-RU" altLang="ru-RU" sz="3200"/>
              <a:t>методов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ТОЧНОЕ обращение ПРИБЛИЖЕННОЙ матрицы Якоби</a:t>
            </a:r>
          </a:p>
          <a:p>
            <a:r>
              <a:rPr lang="ru-RU" altLang="ru-RU"/>
              <a:t>ПРИБЛИЖЕННОЕ обращение ТОЧНО ВЫЧИСЛЕННОЙ матрицы Якоби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Обращение матрицы –</a:t>
            </a:r>
            <a:br>
              <a:rPr lang="ru-RU" altLang="ru-RU" sz="3200"/>
            </a:br>
            <a:r>
              <a:rPr lang="ru-RU" altLang="ru-RU" sz="3200"/>
              <a:t>метод Шульца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Определение. Пусть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и невязка приближения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такова, что в выбранной норме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Тогда матрица </a:t>
            </a:r>
            <a:r>
              <a:rPr lang="ru-RU" altLang="ru-RU" b="1"/>
              <a:t>В</a:t>
            </a:r>
            <a:r>
              <a:rPr lang="ru-RU" altLang="ru-RU"/>
              <a:t> называется достаточно хорошей оценкой для матрицы </a:t>
            </a:r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28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830025"/>
              </p:ext>
            </p:extLst>
          </p:nvPr>
        </p:nvGraphicFramePr>
        <p:xfrm>
          <a:off x="3429000" y="1767841"/>
          <a:ext cx="1371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3" name="Equation" r:id="rId3" imgW="558720" imgH="190440" progId="Equation.DSMT4">
                  <p:embed/>
                </p:oleObj>
              </mc:Choice>
              <mc:Fallback>
                <p:oleObj name="Equation" r:id="rId3" imgW="558720" imgH="190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767841"/>
                        <a:ext cx="13716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8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513656"/>
              </p:ext>
            </p:extLst>
          </p:nvPr>
        </p:nvGraphicFramePr>
        <p:xfrm>
          <a:off x="3466940" y="2321647"/>
          <a:ext cx="22558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4" name="Equation" r:id="rId5" imgW="977760" imgH="203040" progId="Equation.DSMT4">
                  <p:embed/>
                </p:oleObj>
              </mc:Choice>
              <mc:Fallback>
                <p:oleObj name="Equation" r:id="rId5" imgW="9777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6940" y="2321647"/>
                        <a:ext cx="22558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8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264857"/>
              </p:ext>
            </p:extLst>
          </p:nvPr>
        </p:nvGraphicFramePr>
        <p:xfrm>
          <a:off x="4419600" y="2701006"/>
          <a:ext cx="16017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5" name="Equation" r:id="rId7" imgW="660240" imgH="253800" progId="Equation.DSMT4">
                  <p:embed/>
                </p:oleObj>
              </mc:Choice>
              <mc:Fallback>
                <p:oleObj name="Equation" r:id="rId7" imgW="66024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701006"/>
                        <a:ext cx="160178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8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38765"/>
              </p:ext>
            </p:extLst>
          </p:nvPr>
        </p:nvGraphicFramePr>
        <p:xfrm>
          <a:off x="2078839" y="3442124"/>
          <a:ext cx="685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6" name="Equation" r:id="rId9" imgW="253800" imgH="190440" progId="Equation.DSMT4">
                  <p:embed/>
                </p:oleObj>
              </mc:Choice>
              <mc:Fallback>
                <p:oleObj name="Equation" r:id="rId9" imgW="253800" imgH="1904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839" y="3442124"/>
                        <a:ext cx="6858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Обращение матрицы –</a:t>
            </a:r>
            <a:br>
              <a:rPr lang="ru-RU" altLang="ru-RU" sz="3200"/>
            </a:br>
            <a:r>
              <a:rPr lang="ru-RU" altLang="ru-RU" sz="3200"/>
              <a:t>метод Шульца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Если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то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9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063651"/>
              </p:ext>
            </p:extLst>
          </p:nvPr>
        </p:nvGraphicFramePr>
        <p:xfrm>
          <a:off x="533401" y="2438400"/>
          <a:ext cx="7323526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3" name="Equation" r:id="rId3" imgW="2438280" imgH="241200" progId="Equation.DSMT4">
                  <p:embed/>
                </p:oleObj>
              </mc:Choice>
              <mc:Fallback>
                <p:oleObj name="Equation" r:id="rId3" imgW="24382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1" y="2438400"/>
                        <a:ext cx="7323526" cy="735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9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473882"/>
              </p:ext>
            </p:extLst>
          </p:nvPr>
        </p:nvGraphicFramePr>
        <p:xfrm>
          <a:off x="822959" y="3921124"/>
          <a:ext cx="5784906" cy="1565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4" name="Equation" r:id="rId5" imgW="1892160" imgH="507960" progId="Equation.DSMT4">
                  <p:embed/>
                </p:oleObj>
              </mc:Choice>
              <mc:Fallback>
                <p:oleObj name="Equation" r:id="rId5" imgW="189216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59" y="3921124"/>
                        <a:ext cx="5784906" cy="1565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 решения ОДУ</a:t>
            </a:r>
          </a:p>
        </p:txBody>
      </p:sp>
      <p:graphicFrame>
        <p:nvGraphicFramePr>
          <p:cNvPr id="124932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6772672"/>
              </p:ext>
            </p:extLst>
          </p:nvPr>
        </p:nvGraphicFramePr>
        <p:xfrm>
          <a:off x="254000" y="1722438"/>
          <a:ext cx="8559800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0" name="Equation" r:id="rId3" imgW="2311200" imgH="444240" progId="Equation.DSMT4">
                  <p:embed/>
                </p:oleObj>
              </mc:Choice>
              <mc:Fallback>
                <p:oleObj name="Equation" r:id="rId3" imgW="231120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1722438"/>
                        <a:ext cx="8559800" cy="164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6" name="Object 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18253487"/>
              </p:ext>
            </p:extLst>
          </p:nvPr>
        </p:nvGraphicFramePr>
        <p:xfrm>
          <a:off x="415925" y="3352801"/>
          <a:ext cx="3775075" cy="83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51" name="Equation" r:id="rId5" imgW="1028520" imgH="228600" progId="Equation.DSMT4">
                  <p:embed/>
                </p:oleObj>
              </mc:Choice>
              <mc:Fallback>
                <p:oleObj name="Equation" r:id="rId5" imgW="102852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3352801"/>
                        <a:ext cx="3775075" cy="8387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Метод решения ОДУ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Разрешим систему линейных уравнений для каждого вспомогательного вектора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59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074746"/>
              </p:ext>
            </p:extLst>
          </p:nvPr>
        </p:nvGraphicFramePr>
        <p:xfrm>
          <a:off x="882650" y="2895600"/>
          <a:ext cx="684847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4" name="Equation" r:id="rId3" imgW="2577960" imgH="444240" progId="Equation.DSMT4">
                  <p:embed/>
                </p:oleObj>
              </mc:Choice>
              <mc:Fallback>
                <p:oleObj name="Equation" r:id="rId3" imgW="257796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895600"/>
                        <a:ext cx="6848475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Решение систем ОДУ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Так как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то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644193"/>
              </p:ext>
            </p:extLst>
          </p:nvPr>
        </p:nvGraphicFramePr>
        <p:xfrm>
          <a:off x="2057400" y="2274972"/>
          <a:ext cx="33528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2" name="Equation" r:id="rId3" imgW="1206360" imgH="241200" progId="Equation.DSMT4">
                  <p:embed/>
                </p:oleObj>
              </mc:Choice>
              <mc:Fallback>
                <p:oleObj name="Equation" r:id="rId3" imgW="12063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74972"/>
                        <a:ext cx="3352800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0" y="3306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69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838545"/>
              </p:ext>
            </p:extLst>
          </p:nvPr>
        </p:nvGraphicFramePr>
        <p:xfrm>
          <a:off x="1600200" y="3352800"/>
          <a:ext cx="30480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3" name="Equation" r:id="rId5" imgW="1155600" imgH="241200" progId="Equation.DSMT4">
                  <p:embed/>
                </p:oleObj>
              </mc:Choice>
              <mc:Fallback>
                <p:oleObj name="Equation" r:id="rId5" imgW="115560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52800"/>
                        <a:ext cx="304800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69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652844"/>
              </p:ext>
            </p:extLst>
          </p:nvPr>
        </p:nvGraphicFramePr>
        <p:xfrm>
          <a:off x="442913" y="4419600"/>
          <a:ext cx="7802562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4" name="Equation" r:id="rId7" imgW="3327120" imgH="507960" progId="Equation.DSMT4">
                  <p:embed/>
                </p:oleObj>
              </mc:Choice>
              <mc:Fallback>
                <p:oleObj name="Equation" r:id="rId7" imgW="332712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4419600"/>
                        <a:ext cx="7802562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Вычисление обратной матрицы для следующего шага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Шаг мал, есть основания полагать, что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Вычисляем невязку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109247"/>
              </p:ext>
            </p:extLst>
          </p:nvPr>
        </p:nvGraphicFramePr>
        <p:xfrm>
          <a:off x="627063" y="2286000"/>
          <a:ext cx="644207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9" name="Equation" r:id="rId3" imgW="2400120" imgH="507960" progId="Equation.DSMT4">
                  <p:embed/>
                </p:oleObj>
              </mc:Choice>
              <mc:Fallback>
                <p:oleObj name="Equation" r:id="rId3" imgW="240012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2286000"/>
                        <a:ext cx="644207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80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181715"/>
              </p:ext>
            </p:extLst>
          </p:nvPr>
        </p:nvGraphicFramePr>
        <p:xfrm>
          <a:off x="609600" y="4572000"/>
          <a:ext cx="57912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0" name="Equation" r:id="rId5" imgW="2082600" imgH="482400" progId="Equation.DSMT4">
                  <p:embed/>
                </p:oleObj>
              </mc:Choice>
              <mc:Fallback>
                <p:oleObj name="Equation" r:id="rId5" imgW="208260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5791200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Вычисление обратной матрицы для следующего шага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или с дополнительными итерациями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495443"/>
              </p:ext>
            </p:extLst>
          </p:nvPr>
        </p:nvGraphicFramePr>
        <p:xfrm>
          <a:off x="609600" y="1752600"/>
          <a:ext cx="69342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0" name="Equation" r:id="rId3" imgW="3390840" imgH="507960" progId="Equation.DSMT4">
                  <p:embed/>
                </p:oleObj>
              </mc:Choice>
              <mc:Fallback>
                <p:oleObj name="Equation" r:id="rId3" imgW="339084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6934200" cy="1044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9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277089"/>
              </p:ext>
            </p:extLst>
          </p:nvPr>
        </p:nvGraphicFramePr>
        <p:xfrm>
          <a:off x="825500" y="3581400"/>
          <a:ext cx="7037388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1" name="Equation" r:id="rId5" imgW="3390840" imgH="507960" progId="Equation.DSMT4">
                  <p:embed/>
                </p:oleObj>
              </mc:Choice>
              <mc:Fallback>
                <p:oleObj name="Equation" r:id="rId5" imgW="339084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3581400"/>
                        <a:ext cx="7037388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0" y="3173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9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62393"/>
              </p:ext>
            </p:extLst>
          </p:nvPr>
        </p:nvGraphicFramePr>
        <p:xfrm>
          <a:off x="609600" y="4800600"/>
          <a:ext cx="777240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2" name="Equation" r:id="rId7" imgW="3606480" imgH="507960" progId="Equation.DSMT4">
                  <p:embed/>
                </p:oleObj>
              </mc:Choice>
              <mc:Fallback>
                <p:oleObj name="Equation" r:id="rId7" imgW="3606480" imgH="507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7772400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Что предпочтительнее?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r>
              <a:rPr lang="ru-RU" altLang="ru-RU" sz="2400"/>
              <a:t>Итерационное вычисление обратной матрицы</a:t>
            </a:r>
          </a:p>
          <a:p>
            <a:endParaRPr lang="ru-RU" altLang="ru-RU" sz="2400"/>
          </a:p>
          <a:p>
            <a:endParaRPr lang="ru-RU" altLang="ru-RU" sz="2400"/>
          </a:p>
          <a:p>
            <a:r>
              <a:rPr lang="ru-RU" altLang="ru-RU" sz="2400"/>
              <a:t>Увеличение числа членов ряда</a:t>
            </a:r>
          </a:p>
        </p:txBody>
      </p:sp>
      <p:graphicFrame>
        <p:nvGraphicFramePr>
          <p:cNvPr id="14950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46003319"/>
              </p:ext>
            </p:extLst>
          </p:nvPr>
        </p:nvGraphicFramePr>
        <p:xfrm>
          <a:off x="1219200" y="3021013"/>
          <a:ext cx="61769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3" name="Equation" r:id="rId3" imgW="3606480" imgH="507960" progId="Equation.DSMT4">
                  <p:embed/>
                </p:oleObj>
              </mc:Choice>
              <mc:Fallback>
                <p:oleObj name="Equation" r:id="rId3" imgW="360648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21013"/>
                        <a:ext cx="617696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0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827664474"/>
              </p:ext>
            </p:extLst>
          </p:nvPr>
        </p:nvGraphicFramePr>
        <p:xfrm>
          <a:off x="1417638" y="4554538"/>
          <a:ext cx="61055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4" name="Equation" r:id="rId5" imgW="2692080" imgH="355320" progId="Equation.DSMT4">
                  <p:embed/>
                </p:oleObj>
              </mc:Choice>
              <mc:Fallback>
                <p:oleObj name="Equation" r:id="rId5" imgW="2692080" imgH="3553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638" y="4554538"/>
                        <a:ext cx="61055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Таким образом, при приближенном обращении матрицы требуются только операции перемножения матриц – эта часть алгоритма может быть эффективно распараллелена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Явление жесткости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Определение 1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Определение. </a:t>
            </a:r>
            <a:r>
              <a:rPr lang="ru-RU" altLang="ru-RU" sz="2000" i="1" dirty="0"/>
              <a:t>Система ОДУ для задачи Коши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i="1" dirty="0"/>
              <a:t>называется жесткой</a:t>
            </a:r>
            <a:r>
              <a:rPr lang="ru-RU" altLang="ru-RU" sz="2000" dirty="0"/>
              <a:t>,</a:t>
            </a:r>
            <a:r>
              <a:rPr lang="ru-RU" altLang="ru-RU" sz="2000" i="1" dirty="0"/>
              <a:t> если спектр матрицы Якоби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 i="1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i="1" dirty="0"/>
              <a:t>разделяется на две части</a:t>
            </a:r>
            <a:r>
              <a:rPr lang="ru-RU" altLang="ru-RU" sz="2000" dirty="0"/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1. «</a:t>
            </a:r>
            <a:r>
              <a:rPr lang="ru-RU" altLang="ru-RU" sz="2000" i="1" dirty="0"/>
              <a:t>Жесткий</a:t>
            </a:r>
            <a:r>
              <a:rPr lang="ru-RU" altLang="ru-RU" sz="2000" dirty="0"/>
              <a:t>» </a:t>
            </a:r>
            <a:r>
              <a:rPr lang="ru-RU" altLang="ru-RU" sz="2000" i="1" dirty="0"/>
              <a:t>спектр</a:t>
            </a:r>
            <a:r>
              <a:rPr lang="ru-RU" altLang="ru-RU" sz="2000" dirty="0"/>
              <a:t>: </a:t>
            </a:r>
            <a:endParaRPr lang="en-US" altLang="ru-RU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(       — </a:t>
            </a:r>
            <a:r>
              <a:rPr lang="ru-RU" altLang="ru-RU" sz="2000" i="1" dirty="0"/>
              <a:t>собственные значения матрицы Якоби</a:t>
            </a:r>
            <a:r>
              <a:rPr lang="ru-RU" altLang="ru-RU" sz="2000" dirty="0"/>
              <a:t>);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2. «</a:t>
            </a:r>
            <a:r>
              <a:rPr lang="ru-RU" altLang="ru-RU" sz="2000" i="1" dirty="0"/>
              <a:t>Мягкий</a:t>
            </a:r>
            <a:r>
              <a:rPr lang="ru-RU" altLang="ru-RU" sz="2000" dirty="0"/>
              <a:t>» </a:t>
            </a:r>
            <a:r>
              <a:rPr lang="ru-RU" altLang="ru-RU" sz="2000" i="1" dirty="0"/>
              <a:t>спектр</a:t>
            </a:r>
            <a:r>
              <a:rPr lang="ru-RU" altLang="ru-RU" sz="2000" dirty="0"/>
              <a:t>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i="1" dirty="0"/>
              <a:t>При этом       </a:t>
            </a:r>
            <a:r>
              <a:rPr lang="ru-RU" altLang="ru-RU" sz="2000" dirty="0"/>
              <a:t>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 dirty="0"/>
              <a:t>Отношение               называется </a:t>
            </a:r>
            <a:r>
              <a:rPr lang="ru-RU" altLang="ru-RU" sz="2000" i="1" dirty="0"/>
              <a:t>показателем жесткости системы</a:t>
            </a:r>
            <a:r>
              <a:rPr lang="ru-RU" altLang="ru-RU" sz="2000" dirty="0"/>
              <a:t>.</a:t>
            </a:r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069629"/>
              </p:ext>
            </p:extLst>
          </p:nvPr>
        </p:nvGraphicFramePr>
        <p:xfrm>
          <a:off x="864871" y="2444750"/>
          <a:ext cx="16954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871" y="2444750"/>
                        <a:ext cx="16954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735091"/>
              </p:ext>
            </p:extLst>
          </p:nvPr>
        </p:nvGraphicFramePr>
        <p:xfrm>
          <a:off x="2993169" y="2468182"/>
          <a:ext cx="14478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169" y="2468182"/>
                        <a:ext cx="14478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672206"/>
              </p:ext>
            </p:extLst>
          </p:nvPr>
        </p:nvGraphicFramePr>
        <p:xfrm>
          <a:off x="4739640" y="2505187"/>
          <a:ext cx="14478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7" imgW="558720" imgH="177480" progId="Equation.DSMT4">
                  <p:embed/>
                </p:oleObj>
              </mc:Choice>
              <mc:Fallback>
                <p:oleObj name="Equation" r:id="rId7" imgW="55872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9640" y="2505187"/>
                        <a:ext cx="14478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166966"/>
              </p:ext>
            </p:extLst>
          </p:nvPr>
        </p:nvGraphicFramePr>
        <p:xfrm>
          <a:off x="3253010" y="3304381"/>
          <a:ext cx="12954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9" imgW="583920" imgH="228600" progId="Equation.DSMT4">
                  <p:embed/>
                </p:oleObj>
              </mc:Choice>
              <mc:Fallback>
                <p:oleObj name="Equation" r:id="rId9" imgW="58392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3010" y="3304381"/>
                        <a:ext cx="12954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381144"/>
              </p:ext>
            </p:extLst>
          </p:nvPr>
        </p:nvGraphicFramePr>
        <p:xfrm>
          <a:off x="3294158" y="3888633"/>
          <a:ext cx="19812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11" imgW="1066680" imgH="228600" progId="Equation.DSMT4">
                  <p:embed/>
                </p:oleObj>
              </mc:Choice>
              <mc:Fallback>
                <p:oleObj name="Equation" r:id="rId11" imgW="106668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4158" y="3888633"/>
                        <a:ext cx="198120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990600" y="3048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74020"/>
              </p:ext>
            </p:extLst>
          </p:nvPr>
        </p:nvGraphicFramePr>
        <p:xfrm>
          <a:off x="5581642" y="3907192"/>
          <a:ext cx="16002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13" imgW="850680" imgH="228600" progId="Equation.DSMT4">
                  <p:embed/>
                </p:oleObj>
              </mc:Choice>
              <mc:Fallback>
                <p:oleObj name="Equation" r:id="rId13" imgW="85068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642" y="3907192"/>
                        <a:ext cx="160020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98101"/>
              </p:ext>
            </p:extLst>
          </p:nvPr>
        </p:nvGraphicFramePr>
        <p:xfrm>
          <a:off x="884967" y="4191932"/>
          <a:ext cx="519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15" imgW="215640" imgH="228600" progId="Equation.DSMT4">
                  <p:embed/>
                </p:oleObj>
              </mc:Choice>
              <mc:Fallback>
                <p:oleObj name="Equation" r:id="rId15" imgW="21564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967" y="4191932"/>
                        <a:ext cx="5191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44211"/>
              </p:ext>
            </p:extLst>
          </p:nvPr>
        </p:nvGraphicFramePr>
        <p:xfrm>
          <a:off x="2912364" y="4535265"/>
          <a:ext cx="2744788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17" imgW="1155600" imgH="241200" progId="Equation.DSMT4">
                  <p:embed/>
                </p:oleObj>
              </mc:Choice>
              <mc:Fallback>
                <p:oleObj name="Equation" r:id="rId17" imgW="1155600" imgH="2412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2364" y="4535265"/>
                        <a:ext cx="2744788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492769"/>
              </p:ext>
            </p:extLst>
          </p:nvPr>
        </p:nvGraphicFramePr>
        <p:xfrm>
          <a:off x="1892809" y="4966759"/>
          <a:ext cx="11430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19" imgW="622080" imgH="228600" progId="Equation.DSMT4">
                  <p:embed/>
                </p:oleObj>
              </mc:Choice>
              <mc:Fallback>
                <p:oleObj name="Equation" r:id="rId19" imgW="62208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809" y="4966759"/>
                        <a:ext cx="1143000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33718"/>
              </p:ext>
            </p:extLst>
          </p:nvPr>
        </p:nvGraphicFramePr>
        <p:xfrm>
          <a:off x="1949196" y="5399595"/>
          <a:ext cx="609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21" imgW="444240" imgH="228600" progId="Equation.DSMT4">
                  <p:embed/>
                </p:oleObj>
              </mc:Choice>
              <mc:Fallback>
                <p:oleObj name="Equation" r:id="rId21" imgW="444240" imgH="2286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196" y="5399595"/>
                        <a:ext cx="609600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Пример задачи, удовлетворяющей Определению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Уравнение Ван дер Поля</a:t>
            </a:r>
          </a:p>
          <a:p>
            <a:endParaRPr lang="ru-RU" alt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04800" y="2057400"/>
          <a:ext cx="29718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1066680" imgH="393480" progId="Equation.DSMT4">
                  <p:embed/>
                </p:oleObj>
              </mc:Choice>
              <mc:Fallback>
                <p:oleObj name="Equation" r:id="rId3" imgW="10666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297180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657600" y="2286000"/>
          <a:ext cx="14478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482400" imgH="190440" progId="Equation.DSMT4">
                  <p:embed/>
                </p:oleObj>
              </mc:Choice>
              <mc:Fallback>
                <p:oleObj name="Equation" r:id="rId5" imgW="482400" imgH="190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86000"/>
                        <a:ext cx="14478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839773"/>
              </p:ext>
            </p:extLst>
          </p:nvPr>
        </p:nvGraphicFramePr>
        <p:xfrm>
          <a:off x="1981200" y="2590800"/>
          <a:ext cx="4800600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Picture" r:id="rId7" imgW="3153240" imgH="1562760" progId="Word.Picture.8">
                  <p:embed/>
                </p:oleObj>
              </mc:Choice>
              <mc:Fallback>
                <p:oleObj name="Picture" r:id="rId7" imgW="3153240" imgH="1562760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76000" contrast="9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90800"/>
                        <a:ext cx="4800600" cy="2378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Явление жесткости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dirty="0"/>
              <a:t>Определение 2 (практически отсутствует в литературе, но часто применяется на практике)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dirty="0"/>
              <a:t>Пусть у задачи Коши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dirty="0"/>
              <a:t>матрица Якоби                    плохо обусловлена, а все ее собственные числа имеют отрицательные действительные части. Тогда система – жесткая.</a:t>
            </a:r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517217"/>
              </p:ext>
            </p:extLst>
          </p:nvPr>
        </p:nvGraphicFramePr>
        <p:xfrm>
          <a:off x="3314700" y="2462141"/>
          <a:ext cx="16764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2462141"/>
                        <a:ext cx="1676400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497753"/>
              </p:ext>
            </p:extLst>
          </p:nvPr>
        </p:nvGraphicFramePr>
        <p:xfrm>
          <a:off x="5505442" y="2462141"/>
          <a:ext cx="17526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5" imgW="647640" imgH="228600" progId="Equation.DSMT4">
                  <p:embed/>
                </p:oleObj>
              </mc:Choice>
              <mc:Fallback>
                <p:oleObj name="Equation" r:id="rId5" imgW="64764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42" y="2462141"/>
                        <a:ext cx="175260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708289"/>
              </p:ext>
            </p:extLst>
          </p:nvPr>
        </p:nvGraphicFramePr>
        <p:xfrm>
          <a:off x="2408304" y="2952048"/>
          <a:ext cx="12954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7" imgW="583920" imgH="228600" progId="Equation.DSMT4">
                  <p:embed/>
                </p:oleObj>
              </mc:Choice>
              <mc:Fallback>
                <p:oleObj name="Equation" r:id="rId7" imgW="58392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8304" y="2952048"/>
                        <a:ext cx="12954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924800" cy="838200"/>
          </a:xfrm>
        </p:spPr>
        <p:txBody>
          <a:bodyPr/>
          <a:lstStyle/>
          <a:p>
            <a:r>
              <a:rPr lang="ru-RU" altLang="ru-RU" sz="2400" dirty="0"/>
              <a:t>Пример задачи, удовлетворяющей Определению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514600"/>
            <a:ext cx="8153400" cy="4724400"/>
          </a:xfrm>
        </p:spPr>
        <p:txBody>
          <a:bodyPr/>
          <a:lstStyle/>
          <a:p>
            <a:r>
              <a:rPr lang="ru-RU" altLang="ru-RU" sz="2400"/>
              <a:t>Решение уравнения теплопроводности методом прямых</a:t>
            </a: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713952005"/>
              </p:ext>
            </p:extLst>
          </p:nvPr>
        </p:nvGraphicFramePr>
        <p:xfrm>
          <a:off x="1600200" y="2954337"/>
          <a:ext cx="366712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54337"/>
                        <a:ext cx="366712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371600" y="4191000"/>
          <a:ext cx="3784600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5" imgW="1574640" imgH="393480" progId="Equation.DSMT4">
                  <p:embed/>
                </p:oleObj>
              </mc:Choice>
              <mc:Fallback>
                <p:oleObj name="Equation" r:id="rId5" imgW="15746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91000"/>
                        <a:ext cx="3784600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1219200" y="5257800"/>
          <a:ext cx="46482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7" imgW="1777680" imgH="393480" progId="Equation.DSMT4">
                  <p:embed/>
                </p:oleObj>
              </mc:Choice>
              <mc:Fallback>
                <p:oleObj name="Equation" r:id="rId7" imgW="17776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257800"/>
                        <a:ext cx="46482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Качественное определение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Должно учитывать свойства векторного поля, порожденного правой частью, – в малой окрестности </a:t>
            </a:r>
            <a:r>
              <a:rPr lang="ru-RU" altLang="ru-RU" i="1"/>
              <a:t>притягивающей</a:t>
            </a:r>
            <a:r>
              <a:rPr lang="ru-RU" altLang="ru-RU"/>
              <a:t> траектории фазовая скорость резко меняет направление и уменьшается по абсолютной величине.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Подходы к численному решению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/>
              <a:t>Неявные методы Рунге-Кутты</a:t>
            </a:r>
          </a:p>
          <a:p>
            <a:r>
              <a:rPr lang="ru-RU" altLang="ru-RU"/>
              <a:t>Многошаговые ФДН-методы (Гира) и многозначные методы (представление Нордсика)</a:t>
            </a:r>
          </a:p>
          <a:p>
            <a:r>
              <a:rPr lang="ru-RU" altLang="ru-RU"/>
              <a:t>Одноитерационные методы Розенброка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ru-RU"/>
              <a:t>МФТИ - 2016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783</TotalTime>
  <Words>876</Words>
  <Application>Microsoft Macintosh PowerPoint</Application>
  <PresentationFormat>On-screen Show (4:3)</PresentationFormat>
  <Paragraphs>188</Paragraphs>
  <Slides>39</Slides>
  <Notes>0</Notes>
  <HiddenSlides>3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Verdana</vt:lpstr>
      <vt:lpstr>Wingdings</vt:lpstr>
      <vt:lpstr>Ретро</vt:lpstr>
      <vt:lpstr>Equation</vt:lpstr>
      <vt:lpstr>Picture</vt:lpstr>
      <vt:lpstr>Лекция 2</vt:lpstr>
      <vt:lpstr>Явление жесткости (1952 год Кертис и Хиршфельдер )</vt:lpstr>
      <vt:lpstr>Источники жестких задач</vt:lpstr>
      <vt:lpstr>Явление жесткости</vt:lpstr>
      <vt:lpstr>Пример задачи, удовлетворяющей Определению 1</vt:lpstr>
      <vt:lpstr>Явление жесткости</vt:lpstr>
      <vt:lpstr>Пример задачи, удовлетворяющей Определению 2</vt:lpstr>
      <vt:lpstr>Качественное определение</vt:lpstr>
      <vt:lpstr>Подходы к численному решению</vt:lpstr>
      <vt:lpstr>Элементы теории устойчивости</vt:lpstr>
      <vt:lpstr>А-устойчивость</vt:lpstr>
      <vt:lpstr>А-устойчивость</vt:lpstr>
      <vt:lpstr>Асимптотическая устойчивость</vt:lpstr>
      <vt:lpstr>Методы Рунге-Кутты</vt:lpstr>
      <vt:lpstr>Представление (таблица) Бутчера</vt:lpstr>
      <vt:lpstr>Методы Рунге-Кутты</vt:lpstr>
      <vt:lpstr>Неявные методы Рунге-Кутты - недостатки</vt:lpstr>
      <vt:lpstr>Функция устойчивости неявного метода Рунге-Кутты</vt:lpstr>
      <vt:lpstr>Функция устойчивости неявного метода Рунге-Кутты</vt:lpstr>
      <vt:lpstr>Функция устойчивости неявного метода Рунге-Кутты</vt:lpstr>
      <vt:lpstr>Методы Розенброка</vt:lpstr>
      <vt:lpstr>Методы Розенброка</vt:lpstr>
      <vt:lpstr>Методы Розенброка</vt:lpstr>
      <vt:lpstr>Методы Розенброка</vt:lpstr>
      <vt:lpstr>Методы Розенброка</vt:lpstr>
      <vt:lpstr>Методы Розенброка - CROS</vt:lpstr>
      <vt:lpstr>Недостатки методов Розенброка</vt:lpstr>
      <vt:lpstr>Следующее упрощение –  W-методы</vt:lpstr>
      <vt:lpstr>W-методы</vt:lpstr>
      <vt:lpstr>Подходы к конструированию W-методов</vt:lpstr>
      <vt:lpstr>Обращение матрицы – метод Шульца</vt:lpstr>
      <vt:lpstr>Обращение матрицы – метод Шульца</vt:lpstr>
      <vt:lpstr>Метод решения ОДУ</vt:lpstr>
      <vt:lpstr>Метод решения ОДУ</vt:lpstr>
      <vt:lpstr>Решение систем ОДУ</vt:lpstr>
      <vt:lpstr>Вычисление обратной матрицы для следующего шага</vt:lpstr>
      <vt:lpstr>Вычисление обратной матрицы для следующего шага</vt:lpstr>
      <vt:lpstr>Что предпочтительнее?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Алексей</dc:creator>
  <cp:lastModifiedBy>Douglas Kohn</cp:lastModifiedBy>
  <cp:revision>63</cp:revision>
  <cp:lastPrinted>1601-01-01T00:00:00Z</cp:lastPrinted>
  <dcterms:created xsi:type="dcterms:W3CDTF">2010-05-28T17:41:35Z</dcterms:created>
  <dcterms:modified xsi:type="dcterms:W3CDTF">2016-12-29T18:00:36Z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