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329" r:id="rId2"/>
    <p:sldId id="256" r:id="rId3"/>
    <p:sldId id="294" r:id="rId4"/>
    <p:sldId id="330" r:id="rId5"/>
    <p:sldId id="331" r:id="rId6"/>
    <p:sldId id="257" r:id="rId7"/>
    <p:sldId id="262" r:id="rId8"/>
    <p:sldId id="295" r:id="rId9"/>
    <p:sldId id="296" r:id="rId10"/>
    <p:sldId id="323" r:id="rId11"/>
    <p:sldId id="324" r:id="rId12"/>
    <p:sldId id="325" r:id="rId13"/>
    <p:sldId id="326" r:id="rId14"/>
    <p:sldId id="333" r:id="rId15"/>
    <p:sldId id="332" r:id="rId16"/>
    <p:sldId id="327" r:id="rId17"/>
    <p:sldId id="297" r:id="rId18"/>
    <p:sldId id="328"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83" autoAdjust="0"/>
    <p:restoredTop sz="94660"/>
  </p:normalViewPr>
  <p:slideViewPr>
    <p:cSldViewPr>
      <p:cViewPr varScale="1">
        <p:scale>
          <a:sx n="68" d="100"/>
          <a:sy n="68" d="100"/>
        </p:scale>
        <p:origin x="147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1.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9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189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189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9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89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189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A9AA94A-0A56-4572-85E1-99D5BDB4CED3}"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ru-RU" altLang="ru-RU"/>
          </a:p>
        </p:txBody>
      </p:sp>
      <p:sp>
        <p:nvSpPr>
          <p:cNvPr id="5" name="Footer Placeholder 4"/>
          <p:cNvSpPr>
            <a:spLocks noGrp="1"/>
          </p:cNvSpPr>
          <p:nvPr>
            <p:ph type="ftr" sz="quarter" idx="11"/>
          </p:nvPr>
        </p:nvSpPr>
        <p:spPr/>
        <p:txBody>
          <a:bodyPr/>
          <a:lstStyle/>
          <a:p>
            <a:r>
              <a:rPr lang="ru-RU" altLang="ru-RU"/>
              <a:t>МФТИ - 2017</a:t>
            </a:r>
          </a:p>
        </p:txBody>
      </p:sp>
      <p:sp>
        <p:nvSpPr>
          <p:cNvPr id="6" name="Slide Number Placeholder 5"/>
          <p:cNvSpPr>
            <a:spLocks noGrp="1"/>
          </p:cNvSpPr>
          <p:nvPr>
            <p:ph type="sldNum" sz="quarter" idx="12"/>
          </p:nvPr>
        </p:nvSpPr>
        <p:spPr/>
        <p:txBody>
          <a:bodyPr/>
          <a:lstStyle/>
          <a:p>
            <a:fld id="{91CA3BF0-E1DD-43FF-9427-45AFA6CAA053}" type="slidenum">
              <a:rPr lang="ru-RU" altLang="ru-RU" smtClean="0"/>
              <a:pPr/>
              <a:t>‹#›</a:t>
            </a:fld>
            <a:endParaRPr lang="ru-RU" alt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587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ltLang="ru-RU"/>
          </a:p>
        </p:txBody>
      </p:sp>
      <p:sp>
        <p:nvSpPr>
          <p:cNvPr id="5" name="Footer Placeholder 4"/>
          <p:cNvSpPr>
            <a:spLocks noGrp="1"/>
          </p:cNvSpPr>
          <p:nvPr>
            <p:ph type="ftr" sz="quarter" idx="11"/>
          </p:nvPr>
        </p:nvSpPr>
        <p:spPr/>
        <p:txBody>
          <a:bodyPr/>
          <a:lstStyle/>
          <a:p>
            <a:r>
              <a:rPr lang="ru-RU" altLang="ru-RU"/>
              <a:t>МФТИ - 2017</a:t>
            </a:r>
          </a:p>
        </p:txBody>
      </p:sp>
      <p:sp>
        <p:nvSpPr>
          <p:cNvPr id="6" name="Slide Number Placeholder 5"/>
          <p:cNvSpPr>
            <a:spLocks noGrp="1"/>
          </p:cNvSpPr>
          <p:nvPr>
            <p:ph type="sldNum" sz="quarter" idx="12"/>
          </p:nvPr>
        </p:nvSpPr>
        <p:spPr/>
        <p:txBody>
          <a:bodyPr/>
          <a:lstStyle/>
          <a:p>
            <a:fld id="{59E7F755-CD50-4393-AF63-AC77C6FE4041}" type="slidenum">
              <a:rPr lang="ru-RU" altLang="ru-RU" smtClean="0"/>
              <a:pPr/>
              <a:t>‹#›</a:t>
            </a:fld>
            <a:endParaRPr lang="ru-RU" altLang="ru-RU"/>
          </a:p>
        </p:txBody>
      </p:sp>
    </p:spTree>
    <p:extLst>
      <p:ext uri="{BB962C8B-B14F-4D97-AF65-F5344CB8AC3E}">
        <p14:creationId xmlns:p14="http://schemas.microsoft.com/office/powerpoint/2010/main" val="167017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ltLang="ru-RU"/>
          </a:p>
        </p:txBody>
      </p:sp>
      <p:sp>
        <p:nvSpPr>
          <p:cNvPr id="5" name="Footer Placeholder 4"/>
          <p:cNvSpPr>
            <a:spLocks noGrp="1"/>
          </p:cNvSpPr>
          <p:nvPr>
            <p:ph type="ftr" sz="quarter" idx="11"/>
          </p:nvPr>
        </p:nvSpPr>
        <p:spPr/>
        <p:txBody>
          <a:bodyPr/>
          <a:lstStyle/>
          <a:p>
            <a:r>
              <a:rPr lang="ru-RU" altLang="ru-RU"/>
              <a:t>МФТИ - 2017</a:t>
            </a:r>
          </a:p>
        </p:txBody>
      </p:sp>
      <p:sp>
        <p:nvSpPr>
          <p:cNvPr id="6" name="Slide Number Placeholder 5"/>
          <p:cNvSpPr>
            <a:spLocks noGrp="1"/>
          </p:cNvSpPr>
          <p:nvPr>
            <p:ph type="sldNum" sz="quarter" idx="12"/>
          </p:nvPr>
        </p:nvSpPr>
        <p:spPr/>
        <p:txBody>
          <a:bodyPr/>
          <a:lstStyle/>
          <a:p>
            <a:fld id="{1964F3BE-F298-4531-B6DC-623B90EAFFC9}" type="slidenum">
              <a:rPr lang="ru-RU" altLang="ru-RU" smtClean="0"/>
              <a:pPr/>
              <a:t>‹#›</a:t>
            </a:fld>
            <a:endParaRPr lang="ru-RU" altLang="ru-RU"/>
          </a:p>
        </p:txBody>
      </p:sp>
    </p:spTree>
    <p:extLst>
      <p:ext uri="{BB962C8B-B14F-4D97-AF65-F5344CB8AC3E}">
        <p14:creationId xmlns:p14="http://schemas.microsoft.com/office/powerpoint/2010/main" val="2801080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ltLang="ru-RU"/>
          </a:p>
        </p:txBody>
      </p:sp>
      <p:sp>
        <p:nvSpPr>
          <p:cNvPr id="5" name="Footer Placeholder 4"/>
          <p:cNvSpPr>
            <a:spLocks noGrp="1"/>
          </p:cNvSpPr>
          <p:nvPr>
            <p:ph type="ftr" sz="quarter" idx="11"/>
          </p:nvPr>
        </p:nvSpPr>
        <p:spPr/>
        <p:txBody>
          <a:bodyPr/>
          <a:lstStyle/>
          <a:p>
            <a:r>
              <a:rPr lang="ru-RU" altLang="ru-RU"/>
              <a:t>МФТИ - 2017</a:t>
            </a:r>
          </a:p>
        </p:txBody>
      </p:sp>
      <p:sp>
        <p:nvSpPr>
          <p:cNvPr id="6" name="Slide Number Placeholder 5"/>
          <p:cNvSpPr>
            <a:spLocks noGrp="1"/>
          </p:cNvSpPr>
          <p:nvPr>
            <p:ph type="sldNum" sz="quarter" idx="12"/>
          </p:nvPr>
        </p:nvSpPr>
        <p:spPr/>
        <p:txBody>
          <a:bodyPr/>
          <a:lstStyle/>
          <a:p>
            <a:fld id="{64657403-CC1A-4A89-B4C6-966F90E4699F}" type="slidenum">
              <a:rPr lang="ru-RU" altLang="ru-RU" smtClean="0"/>
              <a:pPr/>
              <a:t>‹#›</a:t>
            </a:fld>
            <a:endParaRPr lang="ru-RU" altLang="ru-RU"/>
          </a:p>
        </p:txBody>
      </p:sp>
    </p:spTree>
    <p:extLst>
      <p:ext uri="{BB962C8B-B14F-4D97-AF65-F5344CB8AC3E}">
        <p14:creationId xmlns:p14="http://schemas.microsoft.com/office/powerpoint/2010/main" val="1068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ru-RU" altLang="ru-RU"/>
          </a:p>
        </p:txBody>
      </p:sp>
      <p:sp>
        <p:nvSpPr>
          <p:cNvPr id="5" name="Footer Placeholder 4"/>
          <p:cNvSpPr>
            <a:spLocks noGrp="1"/>
          </p:cNvSpPr>
          <p:nvPr>
            <p:ph type="ftr" sz="quarter" idx="11"/>
          </p:nvPr>
        </p:nvSpPr>
        <p:spPr/>
        <p:txBody>
          <a:bodyPr/>
          <a:lstStyle/>
          <a:p>
            <a:r>
              <a:rPr lang="ru-RU" altLang="ru-RU"/>
              <a:t>МФТИ - 2017</a:t>
            </a:r>
          </a:p>
        </p:txBody>
      </p:sp>
      <p:sp>
        <p:nvSpPr>
          <p:cNvPr id="6" name="Slide Number Placeholder 5"/>
          <p:cNvSpPr>
            <a:spLocks noGrp="1"/>
          </p:cNvSpPr>
          <p:nvPr>
            <p:ph type="sldNum" sz="quarter" idx="12"/>
          </p:nvPr>
        </p:nvSpPr>
        <p:spPr/>
        <p:txBody>
          <a:bodyPr/>
          <a:lstStyle/>
          <a:p>
            <a:fld id="{D4689115-EBC4-4EEA-85A4-3871F98FCD24}" type="slidenum">
              <a:rPr lang="ru-RU" altLang="ru-RU" smtClean="0"/>
              <a:pPr/>
              <a:t>‹#›</a:t>
            </a:fld>
            <a:endParaRPr lang="ru-RU" altLang="ru-RU"/>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013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ru-RU" altLang="ru-RU"/>
          </a:p>
        </p:txBody>
      </p:sp>
      <p:sp>
        <p:nvSpPr>
          <p:cNvPr id="6" name="Footer Placeholder 5"/>
          <p:cNvSpPr>
            <a:spLocks noGrp="1"/>
          </p:cNvSpPr>
          <p:nvPr>
            <p:ph type="ftr" sz="quarter" idx="11"/>
          </p:nvPr>
        </p:nvSpPr>
        <p:spPr/>
        <p:txBody>
          <a:bodyPr/>
          <a:lstStyle/>
          <a:p>
            <a:r>
              <a:rPr lang="ru-RU" altLang="ru-RU"/>
              <a:t>МФТИ - 2017</a:t>
            </a:r>
          </a:p>
        </p:txBody>
      </p:sp>
      <p:sp>
        <p:nvSpPr>
          <p:cNvPr id="7" name="Slide Number Placeholder 6"/>
          <p:cNvSpPr>
            <a:spLocks noGrp="1"/>
          </p:cNvSpPr>
          <p:nvPr>
            <p:ph type="sldNum" sz="quarter" idx="12"/>
          </p:nvPr>
        </p:nvSpPr>
        <p:spPr/>
        <p:txBody>
          <a:bodyPr/>
          <a:lstStyle/>
          <a:p>
            <a:fld id="{2E847A54-2789-407E-961A-A6C8E5537846}" type="slidenum">
              <a:rPr lang="ru-RU" altLang="ru-RU" smtClean="0"/>
              <a:pPr/>
              <a:t>‹#›</a:t>
            </a:fld>
            <a:endParaRPr lang="ru-RU" altLang="ru-RU"/>
          </a:p>
        </p:txBody>
      </p:sp>
    </p:spTree>
    <p:extLst>
      <p:ext uri="{BB962C8B-B14F-4D97-AF65-F5344CB8AC3E}">
        <p14:creationId xmlns:p14="http://schemas.microsoft.com/office/powerpoint/2010/main" val="169375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22960" y="2582334"/>
            <a:ext cx="370332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440" y="2582334"/>
            <a:ext cx="370332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ru-RU" altLang="ru-RU"/>
          </a:p>
        </p:txBody>
      </p:sp>
      <p:sp>
        <p:nvSpPr>
          <p:cNvPr id="8" name="Footer Placeholder 7"/>
          <p:cNvSpPr>
            <a:spLocks noGrp="1"/>
          </p:cNvSpPr>
          <p:nvPr>
            <p:ph type="ftr" sz="quarter" idx="11"/>
          </p:nvPr>
        </p:nvSpPr>
        <p:spPr/>
        <p:txBody>
          <a:bodyPr/>
          <a:lstStyle/>
          <a:p>
            <a:r>
              <a:rPr lang="ru-RU" altLang="ru-RU"/>
              <a:t>МФТИ - 2017</a:t>
            </a:r>
          </a:p>
        </p:txBody>
      </p:sp>
      <p:sp>
        <p:nvSpPr>
          <p:cNvPr id="9" name="Slide Number Placeholder 8"/>
          <p:cNvSpPr>
            <a:spLocks noGrp="1"/>
          </p:cNvSpPr>
          <p:nvPr>
            <p:ph type="sldNum" sz="quarter" idx="12"/>
          </p:nvPr>
        </p:nvSpPr>
        <p:spPr/>
        <p:txBody>
          <a:bodyPr/>
          <a:lstStyle/>
          <a:p>
            <a:fld id="{4D6F6538-D30E-4669-9EC5-9A4425785A47}" type="slidenum">
              <a:rPr lang="ru-RU" altLang="ru-RU" smtClean="0"/>
              <a:pPr/>
              <a:t>‹#›</a:t>
            </a:fld>
            <a:endParaRPr lang="ru-RU" altLang="ru-RU"/>
          </a:p>
        </p:txBody>
      </p:sp>
    </p:spTree>
    <p:extLst>
      <p:ext uri="{BB962C8B-B14F-4D97-AF65-F5344CB8AC3E}">
        <p14:creationId xmlns:p14="http://schemas.microsoft.com/office/powerpoint/2010/main" val="270292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ru-RU" altLang="ru-RU"/>
          </a:p>
        </p:txBody>
      </p:sp>
      <p:sp>
        <p:nvSpPr>
          <p:cNvPr id="4" name="Footer Placeholder 3"/>
          <p:cNvSpPr>
            <a:spLocks noGrp="1"/>
          </p:cNvSpPr>
          <p:nvPr>
            <p:ph type="ftr" sz="quarter" idx="11"/>
          </p:nvPr>
        </p:nvSpPr>
        <p:spPr/>
        <p:txBody>
          <a:bodyPr/>
          <a:lstStyle/>
          <a:p>
            <a:r>
              <a:rPr lang="ru-RU" altLang="ru-RU"/>
              <a:t>МФТИ - 2017</a:t>
            </a:r>
          </a:p>
        </p:txBody>
      </p:sp>
      <p:sp>
        <p:nvSpPr>
          <p:cNvPr id="5" name="Slide Number Placeholder 4"/>
          <p:cNvSpPr>
            <a:spLocks noGrp="1"/>
          </p:cNvSpPr>
          <p:nvPr>
            <p:ph type="sldNum" sz="quarter" idx="12"/>
          </p:nvPr>
        </p:nvSpPr>
        <p:spPr/>
        <p:txBody>
          <a:bodyPr/>
          <a:lstStyle/>
          <a:p>
            <a:fld id="{5E6A1E9F-F913-409F-9807-83170F73ED92}" type="slidenum">
              <a:rPr lang="ru-RU" altLang="ru-RU" smtClean="0"/>
              <a:pPr/>
              <a:t>‹#›</a:t>
            </a:fld>
            <a:endParaRPr lang="ru-RU" altLang="ru-RU"/>
          </a:p>
        </p:txBody>
      </p:sp>
    </p:spTree>
    <p:extLst>
      <p:ext uri="{BB962C8B-B14F-4D97-AF65-F5344CB8AC3E}">
        <p14:creationId xmlns:p14="http://schemas.microsoft.com/office/powerpoint/2010/main" val="105702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ru-RU" altLang="ru-RU"/>
          </a:p>
        </p:txBody>
      </p:sp>
      <p:sp>
        <p:nvSpPr>
          <p:cNvPr id="8" name="Footer Placeholder 7"/>
          <p:cNvSpPr>
            <a:spLocks noGrp="1"/>
          </p:cNvSpPr>
          <p:nvPr>
            <p:ph type="ftr" sz="quarter" idx="11"/>
          </p:nvPr>
        </p:nvSpPr>
        <p:spPr/>
        <p:txBody>
          <a:bodyPr/>
          <a:lstStyle>
            <a:lvl1pPr>
              <a:defRPr>
                <a:solidFill>
                  <a:srgbClr val="FFFFFF"/>
                </a:solidFill>
              </a:defRPr>
            </a:lvl1pPr>
          </a:lstStyle>
          <a:p>
            <a:r>
              <a:rPr lang="ru-RU" altLang="ru-RU"/>
              <a:t>МФТИ - 2017</a:t>
            </a:r>
          </a:p>
        </p:txBody>
      </p:sp>
      <p:sp>
        <p:nvSpPr>
          <p:cNvPr id="9" name="Slide Number Placeholder 8"/>
          <p:cNvSpPr>
            <a:spLocks noGrp="1"/>
          </p:cNvSpPr>
          <p:nvPr>
            <p:ph type="sldNum" sz="quarter" idx="12"/>
          </p:nvPr>
        </p:nvSpPr>
        <p:spPr/>
        <p:txBody>
          <a:bodyPr/>
          <a:lstStyle/>
          <a:p>
            <a:fld id="{751DD0AB-E1BF-4154-B1AE-EE0DA2718A16}" type="slidenum">
              <a:rPr lang="ru-RU" altLang="ru-RU" smtClean="0"/>
              <a:pPr/>
              <a:t>‹#›</a:t>
            </a:fld>
            <a:endParaRPr lang="ru-RU" altLang="ru-RU"/>
          </a:p>
        </p:txBody>
      </p:sp>
    </p:spTree>
    <p:extLst>
      <p:ext uri="{BB962C8B-B14F-4D97-AF65-F5344CB8AC3E}">
        <p14:creationId xmlns:p14="http://schemas.microsoft.com/office/powerpoint/2010/main" val="265145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ru-RU" altLang="ru-RU"/>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ru-RU" altLang="ru-RU"/>
              <a:t>МФТИ - 2017</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9D8DD4-E0C5-4E88-8D3D-691FD6B8167B}" type="slidenum">
              <a:rPr lang="ru-RU" altLang="ru-RU" smtClean="0"/>
              <a:pPr/>
              <a:t>‹#›</a:t>
            </a:fld>
            <a:endParaRPr lang="ru-RU" altLang="ru-RU"/>
          </a:p>
        </p:txBody>
      </p:sp>
    </p:spTree>
    <p:extLst>
      <p:ext uri="{BB962C8B-B14F-4D97-AF65-F5344CB8AC3E}">
        <p14:creationId xmlns:p14="http://schemas.microsoft.com/office/powerpoint/2010/main" val="192996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endParaRPr lang="ru-RU" altLang="ru-RU"/>
          </a:p>
        </p:txBody>
      </p:sp>
      <p:sp>
        <p:nvSpPr>
          <p:cNvPr id="6" name="Footer Placeholder 5"/>
          <p:cNvSpPr>
            <a:spLocks noGrp="1"/>
          </p:cNvSpPr>
          <p:nvPr>
            <p:ph type="ftr" sz="quarter" idx="11"/>
          </p:nvPr>
        </p:nvSpPr>
        <p:spPr/>
        <p:txBody>
          <a:bodyPr/>
          <a:lstStyle/>
          <a:p>
            <a:r>
              <a:rPr lang="ru-RU" altLang="ru-RU"/>
              <a:t>МФТИ - 2017</a:t>
            </a:r>
          </a:p>
        </p:txBody>
      </p:sp>
      <p:sp>
        <p:nvSpPr>
          <p:cNvPr id="7" name="Slide Number Placeholder 6"/>
          <p:cNvSpPr>
            <a:spLocks noGrp="1"/>
          </p:cNvSpPr>
          <p:nvPr>
            <p:ph type="sldNum" sz="quarter" idx="12"/>
          </p:nvPr>
        </p:nvSpPr>
        <p:spPr/>
        <p:txBody>
          <a:bodyPr/>
          <a:lstStyle/>
          <a:p>
            <a:fld id="{2A90E9D8-45E3-464C-96A2-CEDC1C43CBBD}" type="slidenum">
              <a:rPr lang="ru-RU" altLang="ru-RU" smtClean="0"/>
              <a:pPr/>
              <a:t>‹#›</a:t>
            </a:fld>
            <a:endParaRPr lang="ru-RU" altLang="ru-RU"/>
          </a:p>
        </p:txBody>
      </p:sp>
    </p:spTree>
    <p:extLst>
      <p:ext uri="{BB962C8B-B14F-4D97-AF65-F5344CB8AC3E}">
        <p14:creationId xmlns:p14="http://schemas.microsoft.com/office/powerpoint/2010/main" val="298262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ru-RU" altLang="ru-RU"/>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ru-RU" altLang="ru-RU"/>
              <a:t>МФТИ - 2017</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ADC1FA5-4E66-424A-AC9B-77FD76CD09B5}" type="slidenum">
              <a:rPr lang="ru-RU" altLang="ru-RU" smtClean="0"/>
              <a:pPr/>
              <a:t>‹#›</a:t>
            </a:fld>
            <a:endParaRPr lang="ru-RU" altLang="ru-RU"/>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4549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7.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9.bin"/><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1.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3.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9.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1.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6.wmf"/></Relationships>
</file>

<file path=ppt/slides/_rels/slide22.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8.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30.wmf"/><Relationship Id="rId4" Type="http://schemas.openxmlformats.org/officeDocument/2006/relationships/image" Target="../media/image27.wmf"/><Relationship Id="rId9" Type="http://schemas.openxmlformats.org/officeDocument/2006/relationships/oleObject" Target="../embeddings/oleObject26.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4.wmf"/><Relationship Id="rId5" Type="http://schemas.openxmlformats.org/officeDocument/2006/relationships/oleObject" Target="../embeddings/oleObject30.bin"/><Relationship Id="rId4" Type="http://schemas.openxmlformats.org/officeDocument/2006/relationships/image" Target="../media/image3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6.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8.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39.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1.wmf"/><Relationship Id="rId5" Type="http://schemas.openxmlformats.org/officeDocument/2006/relationships/oleObject" Target="../embeddings/oleObject37.bin"/><Relationship Id="rId4" Type="http://schemas.openxmlformats.org/officeDocument/2006/relationships/image" Target="../media/image4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3.wmf"/><Relationship Id="rId5" Type="http://schemas.openxmlformats.org/officeDocument/2006/relationships/oleObject" Target="../embeddings/oleObject39.bin"/><Relationship Id="rId4" Type="http://schemas.openxmlformats.org/officeDocument/2006/relationships/image" Target="../media/image42.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7.wmf"/><Relationship Id="rId5" Type="http://schemas.openxmlformats.org/officeDocument/2006/relationships/oleObject" Target="../embeddings/oleObject43.bin"/><Relationship Id="rId4" Type="http://schemas.openxmlformats.org/officeDocument/2006/relationships/image" Target="../media/image4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49.wmf"/><Relationship Id="rId5" Type="http://schemas.openxmlformats.org/officeDocument/2006/relationships/oleObject" Target="../embeddings/oleObject45.bin"/><Relationship Id="rId4" Type="http://schemas.openxmlformats.org/officeDocument/2006/relationships/image" Target="../media/image48.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51.wmf"/><Relationship Id="rId5" Type="http://schemas.openxmlformats.org/officeDocument/2006/relationships/oleObject" Target="../embeddings/oleObject47.bin"/><Relationship Id="rId4" Type="http://schemas.openxmlformats.org/officeDocument/2006/relationships/image" Target="../media/image50.wmf"/></Relationships>
</file>

<file path=ppt/slides/_rels/slide36.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53.wmf"/><Relationship Id="rId5" Type="http://schemas.openxmlformats.org/officeDocument/2006/relationships/oleObject" Target="../embeddings/oleObject49.bin"/><Relationship Id="rId4" Type="http://schemas.openxmlformats.org/officeDocument/2006/relationships/image" Target="../media/image52.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56.wmf"/><Relationship Id="rId5" Type="http://schemas.openxmlformats.org/officeDocument/2006/relationships/oleObject" Target="../embeddings/oleObject52.bin"/><Relationship Id="rId4" Type="http://schemas.openxmlformats.org/officeDocument/2006/relationships/image" Target="../media/image55.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AutoShape 2"/>
          <p:cNvSpPr>
            <a:spLocks noGrp="1" noChangeArrowheads="1"/>
          </p:cNvSpPr>
          <p:nvPr>
            <p:ph type="ctrTitle"/>
          </p:nvPr>
        </p:nvSpPr>
        <p:spPr/>
        <p:txBody>
          <a:bodyPr/>
          <a:lstStyle/>
          <a:p>
            <a:r>
              <a:rPr lang="ru-RU" altLang="ko-KR" sz="2400" b="0" dirty="0"/>
              <a:t>Введение в параллельные методы решения задач математической физики</a:t>
            </a:r>
            <a:r>
              <a:rPr lang="ru-RU" altLang="ko-KR" dirty="0"/>
              <a:t> </a:t>
            </a:r>
            <a:endParaRPr lang="ru-RU" altLang="ru-RU" dirty="0"/>
          </a:p>
        </p:txBody>
      </p:sp>
      <p:sp>
        <p:nvSpPr>
          <p:cNvPr id="188419" name="Rectangle 3"/>
          <p:cNvSpPr>
            <a:spLocks noGrp="1" noChangeArrowheads="1"/>
          </p:cNvSpPr>
          <p:nvPr>
            <p:ph type="subTitle" idx="1"/>
          </p:nvPr>
        </p:nvSpPr>
        <p:spPr/>
        <p:txBody>
          <a:bodyPr/>
          <a:lstStyle/>
          <a:p>
            <a:r>
              <a:rPr lang="ru-RU" altLang="ru-RU" dirty="0"/>
              <a:t>МФТИ 2017</a:t>
            </a:r>
          </a:p>
        </p:txBody>
      </p:sp>
      <p:sp>
        <p:nvSpPr>
          <p:cNvPr id="5" name="Rectangle 10"/>
          <p:cNvSpPr>
            <a:spLocks noGrp="1" noChangeArrowheads="1"/>
          </p:cNvSpPr>
          <p:nvPr>
            <p:ph type="ftr" sz="quarter" idx="11"/>
          </p:nvPr>
        </p:nvSpPr>
        <p:spPr/>
        <p:txBody>
          <a:bodyPr/>
          <a:lstStyle/>
          <a:p>
            <a:r>
              <a:rPr lang="ru-RU" altLang="ru-RU" dirty="0"/>
              <a:t>МФТИ - 2017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AutoShape 2"/>
          <p:cNvSpPr>
            <a:spLocks noGrp="1" noChangeArrowheads="1"/>
          </p:cNvSpPr>
          <p:nvPr>
            <p:ph type="title"/>
          </p:nvPr>
        </p:nvSpPr>
        <p:spPr/>
        <p:txBody>
          <a:bodyPr/>
          <a:lstStyle/>
          <a:p>
            <a:r>
              <a:rPr lang="ru-RU" altLang="ru-RU"/>
              <a:t>Решение уравнения</a:t>
            </a:r>
          </a:p>
        </p:txBody>
      </p:sp>
      <p:sp>
        <p:nvSpPr>
          <p:cNvPr id="179203" name="Rectangle 3"/>
          <p:cNvSpPr>
            <a:spLocks noGrp="1" noChangeArrowheads="1"/>
          </p:cNvSpPr>
          <p:nvPr>
            <p:ph idx="1"/>
          </p:nvPr>
        </p:nvSpPr>
        <p:spPr/>
        <p:txBody>
          <a:bodyPr/>
          <a:lstStyle/>
          <a:p>
            <a:r>
              <a:rPr lang="ru-RU" altLang="ru-RU"/>
              <a:t>Какие трудности могут возникнуть?</a:t>
            </a:r>
          </a:p>
          <a:p>
            <a:r>
              <a:rPr lang="ru-RU" altLang="ru-RU"/>
              <a:t>Рассмотрим линеаризацию данного уравнения</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79205" name="Rectangle 5"/>
          <p:cNvSpPr>
            <a:spLocks noChangeArrowheads="1"/>
          </p:cNvSpPr>
          <p:nvPr/>
        </p:nvSpPr>
        <p:spPr bwMode="auto">
          <a:xfrm>
            <a:off x="0" y="3276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79204" name="Object 4"/>
          <p:cNvGraphicFramePr>
            <a:graphicFrameLocks noChangeAspect="1"/>
          </p:cNvGraphicFramePr>
          <p:nvPr>
            <p:extLst>
              <p:ext uri="{D42A27DB-BD31-4B8C-83A1-F6EECF244321}">
                <p14:modId xmlns:p14="http://schemas.microsoft.com/office/powerpoint/2010/main" val="257960981"/>
              </p:ext>
            </p:extLst>
          </p:nvPr>
        </p:nvGraphicFramePr>
        <p:xfrm>
          <a:off x="1373188" y="2611438"/>
          <a:ext cx="4648200" cy="1216025"/>
        </p:xfrm>
        <a:graphic>
          <a:graphicData uri="http://schemas.openxmlformats.org/presentationml/2006/ole">
            <mc:AlternateContent xmlns:mc="http://schemas.openxmlformats.org/markup-compatibility/2006">
              <mc:Choice xmlns:v="urn:schemas-microsoft-com:vml" Requires="v">
                <p:oleObj spid="_x0000_s179230" name="Equation" r:id="rId3" imgW="1168200" imgH="304560" progId="Equation.DSMT4">
                  <p:embed/>
                </p:oleObj>
              </mc:Choice>
              <mc:Fallback>
                <p:oleObj name="Equation" r:id="rId3" imgW="1168200" imgH="304560" progId="Equation.DSMT4">
                  <p:embed/>
                  <p:pic>
                    <p:nvPicPr>
                      <p:cNvPr id="0" name="Object 4"/>
                      <p:cNvPicPr>
                        <a:picLocks noChangeAspect="1" noChangeArrowheads="1"/>
                      </p:cNvPicPr>
                      <p:nvPr/>
                    </p:nvPicPr>
                    <p:blipFill>
                      <a:blip r:embed="rId4"/>
                      <a:srcRect/>
                      <a:stretch>
                        <a:fillRect/>
                      </a:stretch>
                    </p:blipFill>
                    <p:spPr bwMode="auto">
                      <a:xfrm>
                        <a:off x="1373188" y="2611438"/>
                        <a:ext cx="4648200" cy="121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9207" name="Rectangle 7"/>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79206" name="Object 6"/>
          <p:cNvGraphicFramePr>
            <a:graphicFrameLocks noChangeAspect="1"/>
          </p:cNvGraphicFramePr>
          <p:nvPr>
            <p:extLst>
              <p:ext uri="{D42A27DB-BD31-4B8C-83A1-F6EECF244321}">
                <p14:modId xmlns:p14="http://schemas.microsoft.com/office/powerpoint/2010/main" val="2025665942"/>
              </p:ext>
            </p:extLst>
          </p:nvPr>
        </p:nvGraphicFramePr>
        <p:xfrm>
          <a:off x="228600" y="4549043"/>
          <a:ext cx="8534400" cy="1025525"/>
        </p:xfrm>
        <a:graphic>
          <a:graphicData uri="http://schemas.openxmlformats.org/presentationml/2006/ole">
            <mc:AlternateContent xmlns:mc="http://schemas.openxmlformats.org/markup-compatibility/2006">
              <mc:Choice xmlns:v="urn:schemas-microsoft-com:vml" Requires="v">
                <p:oleObj spid="_x0000_s179231" name="Equation" r:id="rId5" imgW="3492360" imgH="419040" progId="Equation.DSMT4">
                  <p:embed/>
                </p:oleObj>
              </mc:Choice>
              <mc:Fallback>
                <p:oleObj name="Equation" r:id="rId5" imgW="3492360" imgH="419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4549043"/>
                        <a:ext cx="8534400"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AutoShape 2"/>
          <p:cNvSpPr>
            <a:spLocks noGrp="1" noChangeArrowheads="1"/>
          </p:cNvSpPr>
          <p:nvPr>
            <p:ph type="title"/>
          </p:nvPr>
        </p:nvSpPr>
        <p:spPr/>
        <p:txBody>
          <a:bodyPr/>
          <a:lstStyle/>
          <a:p>
            <a:r>
              <a:rPr lang="ru-RU" altLang="ru-RU"/>
              <a:t>Решение уравнения</a:t>
            </a:r>
          </a:p>
        </p:txBody>
      </p:sp>
      <p:sp>
        <p:nvSpPr>
          <p:cNvPr id="183299" name="Rectangle 3"/>
          <p:cNvSpPr>
            <a:spLocks noGrp="1" noChangeArrowheads="1"/>
          </p:cNvSpPr>
          <p:nvPr>
            <p:ph idx="1"/>
          </p:nvPr>
        </p:nvSpPr>
        <p:spPr/>
        <p:txBody>
          <a:bodyPr/>
          <a:lstStyle/>
          <a:p>
            <a:endParaRPr lang="ru-RU" altLang="ru-RU"/>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8330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3300" name="Object 4"/>
          <p:cNvGraphicFramePr>
            <a:graphicFrameLocks noChangeAspect="1"/>
          </p:cNvGraphicFramePr>
          <p:nvPr>
            <p:extLst>
              <p:ext uri="{D42A27DB-BD31-4B8C-83A1-F6EECF244321}">
                <p14:modId xmlns:p14="http://schemas.microsoft.com/office/powerpoint/2010/main" val="3889987868"/>
              </p:ext>
            </p:extLst>
          </p:nvPr>
        </p:nvGraphicFramePr>
        <p:xfrm>
          <a:off x="177800" y="2579545"/>
          <a:ext cx="8788400" cy="1401763"/>
        </p:xfrm>
        <a:graphic>
          <a:graphicData uri="http://schemas.openxmlformats.org/presentationml/2006/ole">
            <mc:AlternateContent xmlns:mc="http://schemas.openxmlformats.org/markup-compatibility/2006">
              <mc:Choice xmlns:v="urn:schemas-microsoft-com:vml" Requires="v">
                <p:oleObj spid="_x0000_s183326" name="Equation" r:id="rId3" imgW="2628720" imgH="419040" progId="Equation.DSMT4">
                  <p:embed/>
                </p:oleObj>
              </mc:Choice>
              <mc:Fallback>
                <p:oleObj name="Equation" r:id="rId3" imgW="2628720" imgH="419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800" y="2579545"/>
                        <a:ext cx="8788400" cy="1401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330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3302" name="Object 6"/>
          <p:cNvGraphicFramePr>
            <a:graphicFrameLocks noChangeAspect="1"/>
          </p:cNvGraphicFramePr>
          <p:nvPr/>
        </p:nvGraphicFramePr>
        <p:xfrm>
          <a:off x="974725" y="4572000"/>
          <a:ext cx="6629400" cy="985838"/>
        </p:xfrm>
        <a:graphic>
          <a:graphicData uri="http://schemas.openxmlformats.org/presentationml/2006/ole">
            <mc:AlternateContent xmlns:mc="http://schemas.openxmlformats.org/markup-compatibility/2006">
              <mc:Choice xmlns:v="urn:schemas-microsoft-com:vml" Requires="v">
                <p:oleObj spid="_x0000_s183327" name="Equation" r:id="rId5" imgW="1384200" imgH="203040" progId="Equation.DSMT4">
                  <p:embed/>
                </p:oleObj>
              </mc:Choice>
              <mc:Fallback>
                <p:oleObj name="Equation" r:id="rId5" imgW="1384200" imgH="2030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4725" y="4572000"/>
                        <a:ext cx="6629400" cy="985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AutoShape 2"/>
          <p:cNvSpPr>
            <a:spLocks noGrp="1" noChangeArrowheads="1"/>
          </p:cNvSpPr>
          <p:nvPr>
            <p:ph type="title"/>
          </p:nvPr>
        </p:nvSpPr>
        <p:spPr/>
        <p:txBody>
          <a:bodyPr/>
          <a:lstStyle/>
          <a:p>
            <a:r>
              <a:rPr lang="ru-RU" altLang="ru-RU"/>
              <a:t>Свойства решения</a:t>
            </a:r>
          </a:p>
        </p:txBody>
      </p:sp>
      <p:sp>
        <p:nvSpPr>
          <p:cNvPr id="184323" name="Rectangle 3"/>
          <p:cNvSpPr>
            <a:spLocks noGrp="1" noChangeArrowheads="1"/>
          </p:cNvSpPr>
          <p:nvPr>
            <p:ph idx="1"/>
          </p:nvPr>
        </p:nvSpPr>
        <p:spPr/>
        <p:txBody>
          <a:bodyPr/>
          <a:lstStyle/>
          <a:p>
            <a:endParaRPr lang="ru-RU" altLang="ru-RU"/>
          </a:p>
        </p:txBody>
      </p:sp>
      <p:sp>
        <p:nvSpPr>
          <p:cNvPr id="13" name="Нижний колонтитул 4"/>
          <p:cNvSpPr>
            <a:spLocks noGrp="1"/>
          </p:cNvSpPr>
          <p:nvPr>
            <p:ph type="ftr" sz="quarter" idx="11"/>
          </p:nvPr>
        </p:nvSpPr>
        <p:spPr/>
        <p:txBody>
          <a:bodyPr/>
          <a:lstStyle/>
          <a:p>
            <a:r>
              <a:rPr lang="ru-RU" altLang="ru-RU"/>
              <a:t>МФТИ - 2017</a:t>
            </a:r>
          </a:p>
        </p:txBody>
      </p:sp>
      <p:sp>
        <p:nvSpPr>
          <p:cNvPr id="18432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4324" name="Object 4"/>
          <p:cNvGraphicFramePr>
            <a:graphicFrameLocks noChangeAspect="1"/>
          </p:cNvGraphicFramePr>
          <p:nvPr/>
        </p:nvGraphicFramePr>
        <p:xfrm>
          <a:off x="990600" y="2590800"/>
          <a:ext cx="4649788" cy="787400"/>
        </p:xfrm>
        <a:graphic>
          <a:graphicData uri="http://schemas.openxmlformats.org/presentationml/2006/ole">
            <mc:AlternateContent xmlns:mc="http://schemas.openxmlformats.org/markup-compatibility/2006">
              <mc:Choice xmlns:v="urn:schemas-microsoft-com:vml" Requires="v">
                <p:oleObj spid="_x0000_s184376" name="Equation" r:id="rId3" imgW="1218960" imgH="203040" progId="Equation.DSMT4">
                  <p:embed/>
                </p:oleObj>
              </mc:Choice>
              <mc:Fallback>
                <p:oleObj name="Equation" r:id="rId3" imgW="121896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590800"/>
                        <a:ext cx="4649788"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4326" name="Object 6"/>
          <p:cNvGraphicFramePr>
            <a:graphicFrameLocks noChangeAspect="1"/>
          </p:cNvGraphicFramePr>
          <p:nvPr/>
        </p:nvGraphicFramePr>
        <p:xfrm>
          <a:off x="457200" y="3352800"/>
          <a:ext cx="7161213" cy="1169988"/>
        </p:xfrm>
        <a:graphic>
          <a:graphicData uri="http://schemas.openxmlformats.org/presentationml/2006/ole">
            <mc:AlternateContent xmlns:mc="http://schemas.openxmlformats.org/markup-compatibility/2006">
              <mc:Choice xmlns:v="urn:schemas-microsoft-com:vml" Requires="v">
                <p:oleObj spid="_x0000_s184377" name="Equation" r:id="rId5" imgW="2895480" imgH="469800" progId="Equation.DSMT4">
                  <p:embed/>
                </p:oleObj>
              </mc:Choice>
              <mc:Fallback>
                <p:oleObj name="Equation" r:id="rId5" imgW="2895480" imgH="4698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352800"/>
                        <a:ext cx="7161213" cy="1169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29"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4328" name="Object 8"/>
          <p:cNvGraphicFramePr>
            <a:graphicFrameLocks noChangeAspect="1"/>
          </p:cNvGraphicFramePr>
          <p:nvPr/>
        </p:nvGraphicFramePr>
        <p:xfrm>
          <a:off x="914400" y="4495800"/>
          <a:ext cx="2932113" cy="625475"/>
        </p:xfrm>
        <a:graphic>
          <a:graphicData uri="http://schemas.openxmlformats.org/presentationml/2006/ole">
            <mc:AlternateContent xmlns:mc="http://schemas.openxmlformats.org/markup-compatibility/2006">
              <mc:Choice xmlns:v="urn:schemas-microsoft-com:vml" Requires="v">
                <p:oleObj spid="_x0000_s184378" name="Equation" r:id="rId7" imgW="965160" imgH="203040" progId="Equation.DSMT4">
                  <p:embed/>
                </p:oleObj>
              </mc:Choice>
              <mc:Fallback>
                <p:oleObj name="Equation" r:id="rId7" imgW="965160" imgH="20304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495800"/>
                        <a:ext cx="2932113"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331"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4330" name="Object 10"/>
          <p:cNvGraphicFramePr>
            <a:graphicFrameLocks noChangeAspect="1"/>
          </p:cNvGraphicFramePr>
          <p:nvPr/>
        </p:nvGraphicFramePr>
        <p:xfrm>
          <a:off x="781050" y="5181600"/>
          <a:ext cx="4381500" cy="1077913"/>
        </p:xfrm>
        <a:graphic>
          <a:graphicData uri="http://schemas.openxmlformats.org/presentationml/2006/ole">
            <mc:AlternateContent xmlns:mc="http://schemas.openxmlformats.org/markup-compatibility/2006">
              <mc:Choice xmlns:v="urn:schemas-microsoft-com:vml" Requires="v">
                <p:oleObj spid="_x0000_s184379" name="Equation" r:id="rId9" imgW="1460160" imgH="355320" progId="Equation.DSMT4">
                  <p:embed/>
                </p:oleObj>
              </mc:Choice>
              <mc:Fallback>
                <p:oleObj name="Equation" r:id="rId9" imgW="1460160" imgH="35532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1050" y="5181600"/>
                        <a:ext cx="4381500" cy="1077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AutoShape 2"/>
          <p:cNvSpPr>
            <a:spLocks noGrp="1" noChangeArrowheads="1"/>
          </p:cNvSpPr>
          <p:nvPr>
            <p:ph type="title"/>
          </p:nvPr>
        </p:nvSpPr>
        <p:spPr/>
        <p:txBody>
          <a:bodyPr/>
          <a:lstStyle/>
          <a:p>
            <a:r>
              <a:rPr lang="ru-RU" altLang="ru-RU"/>
              <a:t>Свойства решения</a:t>
            </a:r>
          </a:p>
        </p:txBody>
      </p:sp>
      <p:sp>
        <p:nvSpPr>
          <p:cNvPr id="185347" name="Rectangle 3"/>
          <p:cNvSpPr>
            <a:spLocks noGrp="1" noChangeArrowheads="1"/>
          </p:cNvSpPr>
          <p:nvPr>
            <p:ph idx="1"/>
          </p:nvPr>
        </p:nvSpPr>
        <p:spPr/>
        <p:txBody>
          <a:bodyPr/>
          <a:lstStyle/>
          <a:p>
            <a:r>
              <a:rPr lang="ru-RU" altLang="ru-RU" sz="2000" dirty="0"/>
              <a:t>Самый плохой для поиска общего решения такой задачи численными методами случай, решение представляет собой линейную комбинацию «быстро растущей» и «быстро убывающей» экспонент. При этом, если в методе стрельбы начальное значение параметра возмутить, то малые начальные возмущения умножаются на растущую экспоненту. А решение системы (или нелинейного уравнения для определения одного пристрелочного параметра) на противоположенном конце интервала интегрирования задачи необходимо</a:t>
            </a:r>
            <a:r>
              <a:rPr lang="en-US" altLang="ru-RU" sz="2800" dirty="0">
                <a:latin typeface="Calibri" panose="020F0502020204030204" pitchFamily="34" charset="0"/>
                <a:cs typeface="Times New Roman" panose="02020603050405020304" pitchFamily="18" charset="0"/>
              </a:rPr>
              <a:t> </a:t>
            </a:r>
            <a:r>
              <a:rPr lang="ru-RU" altLang="ru-RU" dirty="0"/>
              <a:t>определять с точностью, задающейся убывающей экспонентой</a:t>
            </a:r>
            <a:endParaRPr lang="ru-RU" altLang="ru-RU" sz="2000" dirty="0"/>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Численный пример</a:t>
            </a: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193573"/>
            <a:ext cx="7620000" cy="3810000"/>
          </a:xfrm>
        </p:spPr>
      </p:pic>
      <p:sp>
        <p:nvSpPr>
          <p:cNvPr id="4" name="Нижний колонтитул 3"/>
          <p:cNvSpPr>
            <a:spLocks noGrp="1"/>
          </p:cNvSpPr>
          <p:nvPr>
            <p:ph type="ftr" sz="quarter" idx="11"/>
          </p:nvPr>
        </p:nvSpPr>
        <p:spPr/>
        <p:txBody>
          <a:bodyPr/>
          <a:lstStyle/>
          <a:p>
            <a:r>
              <a:rPr lang="ru-RU" altLang="ru-RU"/>
              <a:t>МФТИ - 2017</a:t>
            </a:r>
          </a:p>
        </p:txBody>
      </p:sp>
    </p:spTree>
    <p:extLst>
      <p:ext uri="{BB962C8B-B14F-4D97-AF65-F5344CB8AC3E}">
        <p14:creationId xmlns:p14="http://schemas.microsoft.com/office/powerpoint/2010/main" val="3385922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Пример «трудно решаемой» задачи</a:t>
            </a:r>
          </a:p>
        </p:txBody>
      </p:sp>
      <p:sp>
        <p:nvSpPr>
          <p:cNvPr id="3" name="Объект 2"/>
          <p:cNvSpPr>
            <a:spLocks noGrp="1"/>
          </p:cNvSpPr>
          <p:nvPr>
            <p:ph idx="1"/>
          </p:nvPr>
        </p:nvSpPr>
        <p:spPr>
          <a:xfrm flipV="1">
            <a:off x="2590800" y="8591550"/>
            <a:ext cx="7693025" cy="5809869"/>
          </a:xfrm>
        </p:spPr>
        <p:txBody>
          <a:bodyPr/>
          <a:lstStyle/>
          <a:p>
            <a:endParaRPr lang="ru-RU" dirty="0"/>
          </a:p>
        </p:txBody>
      </p:sp>
      <p:sp>
        <p:nvSpPr>
          <p:cNvPr id="4" name="Нижний колонтитул 3"/>
          <p:cNvSpPr>
            <a:spLocks noGrp="1"/>
          </p:cNvSpPr>
          <p:nvPr>
            <p:ph type="ftr" sz="quarter" idx="11"/>
          </p:nvPr>
        </p:nvSpPr>
        <p:spPr/>
        <p:txBody>
          <a:bodyPr/>
          <a:lstStyle/>
          <a:p>
            <a:r>
              <a:rPr lang="ru-RU" altLang="ru-RU"/>
              <a:t>МФТИ - 2017</a:t>
            </a:r>
            <a:endParaRPr lang="ru-RU" altLang="ru-RU" dirty="0"/>
          </a:p>
        </p:txBody>
      </p:sp>
      <p:sp>
        <p:nvSpPr>
          <p:cNvPr id="5" name="Rectangle 2"/>
          <p:cNvSpPr>
            <a:spLocks noChangeArrowheads="1"/>
          </p:cNvSpPr>
          <p:nvPr/>
        </p:nvSpPr>
        <p:spPr bwMode="auto">
          <a:xfrm>
            <a:off x="1752600" y="2505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val="979078577"/>
              </p:ext>
            </p:extLst>
          </p:nvPr>
        </p:nvGraphicFramePr>
        <p:xfrm>
          <a:off x="1280954" y="2505075"/>
          <a:ext cx="5943600" cy="1476375"/>
        </p:xfrm>
        <a:graphic>
          <a:graphicData uri="http://schemas.openxmlformats.org/presentationml/2006/ole">
            <mc:AlternateContent xmlns:mc="http://schemas.openxmlformats.org/markup-compatibility/2006">
              <mc:Choice xmlns:v="urn:schemas-microsoft-com:vml" Requires="v">
                <p:oleObj spid="_x0000_s193563" name="Equation" r:id="rId3" imgW="762000" imgH="241300" progId="Equation.DSMT4">
                  <p:embed/>
                </p:oleObj>
              </mc:Choice>
              <mc:Fallback>
                <p:oleObj name="Equation" r:id="rId3" imgW="762000" imgH="241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954" y="2505075"/>
                        <a:ext cx="5943600" cy="1476375"/>
                      </a:xfrm>
                      <a:prstGeom prst="rect">
                        <a:avLst/>
                      </a:prstGeom>
                      <a:noFill/>
                    </p:spPr>
                  </p:pic>
                </p:oleObj>
              </mc:Fallback>
            </mc:AlternateContent>
          </a:graphicData>
        </a:graphic>
      </p:graphicFrame>
      <p:sp>
        <p:nvSpPr>
          <p:cNvPr id="7" name="Rectangle 4"/>
          <p:cNvSpPr>
            <a:spLocks noChangeArrowheads="1"/>
          </p:cNvSpPr>
          <p:nvPr/>
        </p:nvSpPr>
        <p:spPr bwMode="auto">
          <a:xfrm>
            <a:off x="765628" y="4112737"/>
            <a:ext cx="3760112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8" name="Объект 7"/>
          <p:cNvGraphicFramePr>
            <a:graphicFrameLocks noChangeAspect="1"/>
          </p:cNvGraphicFramePr>
          <p:nvPr>
            <p:extLst>
              <p:ext uri="{D42A27DB-BD31-4B8C-83A1-F6EECF244321}">
                <p14:modId xmlns:p14="http://schemas.microsoft.com/office/powerpoint/2010/main" val="2582778371"/>
              </p:ext>
            </p:extLst>
          </p:nvPr>
        </p:nvGraphicFramePr>
        <p:xfrm>
          <a:off x="1235075" y="4379913"/>
          <a:ext cx="5913438" cy="795337"/>
        </p:xfrm>
        <a:graphic>
          <a:graphicData uri="http://schemas.openxmlformats.org/presentationml/2006/ole">
            <mc:AlternateContent xmlns:mc="http://schemas.openxmlformats.org/markup-compatibility/2006">
              <mc:Choice xmlns:v="urn:schemas-microsoft-com:vml" Requires="v">
                <p:oleObj spid="_x0000_s193564" name="Equation" r:id="rId5" imgW="1434960" imgH="241200" progId="Equation.DSMT4">
                  <p:embed/>
                </p:oleObj>
              </mc:Choice>
              <mc:Fallback>
                <p:oleObj name="Equation" r:id="rId5" imgW="1434960" imgH="241200" progId="Equation.DSMT4">
                  <p:embed/>
                  <p:pic>
                    <p:nvPicPr>
                      <p:cNvPr id="0" name="Object 3"/>
                      <p:cNvPicPr>
                        <a:picLocks noChangeAspect="1" noChangeArrowheads="1"/>
                      </p:cNvPicPr>
                      <p:nvPr/>
                    </p:nvPicPr>
                    <p:blipFill>
                      <a:blip r:embed="rId6"/>
                      <a:srcRect/>
                      <a:stretch>
                        <a:fillRect/>
                      </a:stretch>
                    </p:blipFill>
                    <p:spPr bwMode="auto">
                      <a:xfrm>
                        <a:off x="1235075" y="4379913"/>
                        <a:ext cx="5913438" cy="795337"/>
                      </a:xfrm>
                      <a:prstGeom prst="rect">
                        <a:avLst/>
                      </a:prstGeom>
                      <a:noFill/>
                    </p:spPr>
                  </p:pic>
                </p:oleObj>
              </mc:Fallback>
            </mc:AlternateContent>
          </a:graphicData>
        </a:graphic>
      </p:graphicFrame>
    </p:spTree>
    <p:extLst>
      <p:ext uri="{BB962C8B-B14F-4D97-AF65-F5344CB8AC3E}">
        <p14:creationId xmlns:p14="http://schemas.microsoft.com/office/powerpoint/2010/main" val="1964576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AutoShape 2"/>
          <p:cNvSpPr>
            <a:spLocks noGrp="1" noChangeArrowheads="1"/>
          </p:cNvSpPr>
          <p:nvPr>
            <p:ph type="title"/>
          </p:nvPr>
        </p:nvSpPr>
        <p:spPr/>
        <p:txBody>
          <a:bodyPr/>
          <a:lstStyle/>
          <a:p>
            <a:r>
              <a:rPr lang="ru-RU" altLang="ru-RU"/>
              <a:t>Свойства решения</a:t>
            </a:r>
          </a:p>
        </p:txBody>
      </p:sp>
      <p:sp>
        <p:nvSpPr>
          <p:cNvPr id="186371" name="Rectangle 3"/>
          <p:cNvSpPr>
            <a:spLocks noGrp="1" noChangeArrowheads="1"/>
          </p:cNvSpPr>
          <p:nvPr>
            <p:ph idx="1"/>
          </p:nvPr>
        </p:nvSpPr>
        <p:spPr/>
        <p:txBody>
          <a:bodyPr/>
          <a:lstStyle/>
          <a:p>
            <a:endParaRPr lang="ru-RU" altLang="ru-RU" sz="2400"/>
          </a:p>
          <a:p>
            <a:endParaRPr lang="ru-RU" altLang="ru-RU" sz="2400"/>
          </a:p>
          <a:p>
            <a:endParaRPr lang="ru-RU" altLang="ru-RU" sz="2400"/>
          </a:p>
          <a:p>
            <a:endParaRPr lang="ru-RU" altLang="ru-RU" sz="2400"/>
          </a:p>
          <a:p>
            <a:r>
              <a:rPr lang="ru-RU" altLang="ru-RU" sz="2400"/>
              <a:t>решение задачи вызывает трудности. Но при изменении длины отрезка интегрирования в несколько раз вычислительные трудности могут исчезнуть или значительно уменьшится.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8637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6372" name="Object 4"/>
          <p:cNvGraphicFramePr>
            <a:graphicFrameLocks noChangeAspect="1"/>
          </p:cNvGraphicFramePr>
          <p:nvPr/>
        </p:nvGraphicFramePr>
        <p:xfrm>
          <a:off x="1219200" y="2819400"/>
          <a:ext cx="2362200" cy="944563"/>
        </p:xfrm>
        <a:graphic>
          <a:graphicData uri="http://schemas.openxmlformats.org/presentationml/2006/ole">
            <mc:AlternateContent xmlns:mc="http://schemas.openxmlformats.org/markup-compatibility/2006">
              <mc:Choice xmlns:v="urn:schemas-microsoft-com:vml" Requires="v">
                <p:oleObj spid="_x0000_s186398" name="Equation" r:id="rId3" imgW="571320" imgH="228600" progId="Equation.DSMT4">
                  <p:embed/>
                </p:oleObj>
              </mc:Choice>
              <mc:Fallback>
                <p:oleObj name="Equation" r:id="rId3" imgW="57132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819400"/>
                        <a:ext cx="2362200"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637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86374" name="Object 6"/>
          <p:cNvGraphicFramePr>
            <a:graphicFrameLocks noChangeAspect="1"/>
          </p:cNvGraphicFramePr>
          <p:nvPr/>
        </p:nvGraphicFramePr>
        <p:xfrm>
          <a:off x="5410200" y="2819400"/>
          <a:ext cx="1697038" cy="747713"/>
        </p:xfrm>
        <a:graphic>
          <a:graphicData uri="http://schemas.openxmlformats.org/presentationml/2006/ole">
            <mc:AlternateContent xmlns:mc="http://schemas.openxmlformats.org/markup-compatibility/2006">
              <mc:Choice xmlns:v="urn:schemas-microsoft-com:vml" Requires="v">
                <p:oleObj spid="_x0000_s186399" name="Equation" r:id="rId5" imgW="380880" imgH="164880" progId="Equation.DSMT4">
                  <p:embed/>
                </p:oleObj>
              </mc:Choice>
              <mc:Fallback>
                <p:oleObj name="Equation" r:id="rId5" imgW="380880" imgH="16488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2819400"/>
                        <a:ext cx="1697038"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AutoShape 2"/>
          <p:cNvSpPr>
            <a:spLocks noGrp="1" noChangeArrowheads="1"/>
          </p:cNvSpPr>
          <p:nvPr>
            <p:ph type="title"/>
          </p:nvPr>
        </p:nvSpPr>
        <p:spPr/>
        <p:txBody>
          <a:bodyPr/>
          <a:lstStyle/>
          <a:p>
            <a:r>
              <a:rPr lang="ru-RU" altLang="ru-RU" sz="3200"/>
              <a:t>Метод параллельной стрельбы</a:t>
            </a:r>
          </a:p>
        </p:txBody>
      </p:sp>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2193573"/>
            <a:ext cx="7620000" cy="3810000"/>
          </a:xfrm>
        </p:spPr>
      </p:pic>
      <p:sp>
        <p:nvSpPr>
          <p:cNvPr id="6"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endParaRPr lang="ru-RU" altLang="ru-RU"/>
          </a:p>
        </p:txBody>
      </p:sp>
      <p:sp>
        <p:nvSpPr>
          <p:cNvPr id="187395" name="Rectangle 3"/>
          <p:cNvSpPr>
            <a:spLocks noGrp="1" noChangeArrowheads="1"/>
          </p:cNvSpPr>
          <p:nvPr>
            <p:ph idx="1"/>
          </p:nvPr>
        </p:nvSpPr>
        <p:spPr/>
        <p:txBody>
          <a:bodyPr/>
          <a:lstStyle/>
          <a:p>
            <a:r>
              <a:rPr lang="ru-RU" altLang="ru-RU"/>
              <a:t>Решение задачи Коши на каждом отрезке не вызывает трудностей. Более существенный момент – «склейка» решений.</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AutoShape 2"/>
          <p:cNvSpPr>
            <a:spLocks noGrp="1" noChangeArrowheads="1"/>
          </p:cNvSpPr>
          <p:nvPr>
            <p:ph type="title"/>
          </p:nvPr>
        </p:nvSpPr>
        <p:spPr/>
        <p:txBody>
          <a:bodyPr/>
          <a:lstStyle/>
          <a:p>
            <a:r>
              <a:rPr lang="ru-RU" altLang="ru-RU" sz="3200"/>
              <a:t>Метод параллельной стрельбы</a:t>
            </a:r>
          </a:p>
        </p:txBody>
      </p:sp>
      <p:sp>
        <p:nvSpPr>
          <p:cNvPr id="145411" name="Rectangle 3"/>
          <p:cNvSpPr>
            <a:spLocks noGrp="1" noChangeArrowheads="1"/>
          </p:cNvSpPr>
          <p:nvPr>
            <p:ph idx="1"/>
          </p:nvPr>
        </p:nvSpPr>
        <p:spPr/>
        <p:txBody>
          <a:bodyPr/>
          <a:lstStyle/>
          <a:p>
            <a:r>
              <a:rPr lang="ru-RU" altLang="ru-RU"/>
              <a:t>Типичная постановка – система уравнений типа «реакция–диффузия» имеет стационарное решение (образуется диссипативная структура). В двухкомпонентной системе такая сформировавшаяся структура описывается системой уравнений второго порядка</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ctrTitle"/>
          </p:nvPr>
        </p:nvSpPr>
        <p:spPr/>
        <p:txBody>
          <a:bodyPr>
            <a:normAutofit/>
          </a:bodyPr>
          <a:lstStyle/>
          <a:p>
            <a:r>
              <a:rPr lang="ru-RU" altLang="ru-RU" sz="3600" dirty="0"/>
              <a:t>Решение краевых задач для ОДУ и их распараллеливание. Метод параллельной стрельбы</a:t>
            </a:r>
          </a:p>
        </p:txBody>
      </p:sp>
      <p:sp>
        <p:nvSpPr>
          <p:cNvPr id="5123" name="Rectangle 3"/>
          <p:cNvSpPr>
            <a:spLocks noGrp="1" noChangeArrowheads="1"/>
          </p:cNvSpPr>
          <p:nvPr>
            <p:ph type="subTitle" idx="1"/>
          </p:nvPr>
        </p:nvSpPr>
        <p:spPr>
          <a:xfrm>
            <a:off x="825038" y="533400"/>
            <a:ext cx="7543800" cy="5065221"/>
          </a:xfrm>
        </p:spPr>
        <p:txBody>
          <a:bodyPr/>
          <a:lstStyle/>
          <a:p>
            <a:r>
              <a:rPr lang="ru-RU" altLang="ru-RU" dirty="0"/>
              <a:t>Лекция 3</a:t>
            </a:r>
          </a:p>
        </p:txBody>
      </p:sp>
      <p:sp>
        <p:nvSpPr>
          <p:cNvPr id="5" name="Rectangle 10"/>
          <p:cNvSpPr>
            <a:spLocks noGrp="1" noChangeArrowheads="1"/>
          </p:cNvSpPr>
          <p:nvPr>
            <p:ph type="ftr" sz="quarter" idx="11"/>
          </p:nvPr>
        </p:nvSpPr>
        <p:spPr/>
        <p:txBody>
          <a:bodyPr/>
          <a:lstStyle/>
          <a:p>
            <a:r>
              <a:rPr lang="ru-RU" altLang="ru-RU"/>
              <a:t>МФТИ - 2017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AutoShape 2"/>
          <p:cNvSpPr>
            <a:spLocks noGrp="1" noChangeArrowheads="1"/>
          </p:cNvSpPr>
          <p:nvPr>
            <p:ph type="title"/>
          </p:nvPr>
        </p:nvSpPr>
        <p:spPr/>
        <p:txBody>
          <a:bodyPr/>
          <a:lstStyle/>
          <a:p>
            <a:r>
              <a:rPr lang="ru-RU" altLang="ru-RU" sz="3200"/>
              <a:t>Метод параллельной стрельбы</a:t>
            </a:r>
          </a:p>
        </p:txBody>
      </p:sp>
      <p:sp>
        <p:nvSpPr>
          <p:cNvPr id="146435" name="Rectangle 3"/>
          <p:cNvSpPr>
            <a:spLocks noGrp="1" noChangeArrowheads="1"/>
          </p:cNvSpPr>
          <p:nvPr>
            <p:ph idx="1"/>
          </p:nvPr>
        </p:nvSpPr>
        <p:spPr/>
        <p:txBody>
          <a:bodyPr/>
          <a:lstStyle/>
          <a:p>
            <a:endParaRPr lang="ru-RU" altLang="ru-RU"/>
          </a:p>
        </p:txBody>
      </p:sp>
      <p:sp>
        <p:nvSpPr>
          <p:cNvPr id="13" name="Нижний колонтитул 4"/>
          <p:cNvSpPr>
            <a:spLocks noGrp="1"/>
          </p:cNvSpPr>
          <p:nvPr>
            <p:ph type="ftr" sz="quarter" idx="11"/>
          </p:nvPr>
        </p:nvSpPr>
        <p:spPr/>
        <p:txBody>
          <a:bodyPr/>
          <a:lstStyle/>
          <a:p>
            <a:r>
              <a:rPr lang="ru-RU" altLang="ru-RU"/>
              <a:t>МФТИ - 2017</a:t>
            </a:r>
          </a:p>
        </p:txBody>
      </p:sp>
      <p:sp>
        <p:nvSpPr>
          <p:cNvPr id="14643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6436" name="Object 4"/>
          <p:cNvGraphicFramePr>
            <a:graphicFrameLocks noChangeAspect="1"/>
          </p:cNvGraphicFramePr>
          <p:nvPr/>
        </p:nvGraphicFramePr>
        <p:xfrm>
          <a:off x="838200" y="2667000"/>
          <a:ext cx="4298950" cy="1554163"/>
        </p:xfrm>
        <a:graphic>
          <a:graphicData uri="http://schemas.openxmlformats.org/presentationml/2006/ole">
            <mc:AlternateContent xmlns:mc="http://schemas.openxmlformats.org/markup-compatibility/2006">
              <mc:Choice xmlns:v="urn:schemas-microsoft-com:vml" Requires="v">
                <p:oleObj spid="_x0000_s146488" name="Equation" r:id="rId3" imgW="1206360" imgH="431640" progId="Equation.DSMT4">
                  <p:embed/>
                </p:oleObj>
              </mc:Choice>
              <mc:Fallback>
                <p:oleObj name="Equation" r:id="rId3" imgW="1206360" imgH="4316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667000"/>
                        <a:ext cx="4298950" cy="1554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643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6438" name="Object 6"/>
          <p:cNvGraphicFramePr>
            <a:graphicFrameLocks noChangeAspect="1"/>
          </p:cNvGraphicFramePr>
          <p:nvPr/>
        </p:nvGraphicFramePr>
        <p:xfrm>
          <a:off x="838200" y="4419600"/>
          <a:ext cx="4146550" cy="1527175"/>
        </p:xfrm>
        <a:graphic>
          <a:graphicData uri="http://schemas.openxmlformats.org/presentationml/2006/ole">
            <mc:AlternateContent xmlns:mc="http://schemas.openxmlformats.org/markup-compatibility/2006">
              <mc:Choice xmlns:v="urn:schemas-microsoft-com:vml" Requires="v">
                <p:oleObj spid="_x0000_s146489" name="Equation" r:id="rId5" imgW="1180800" imgH="431640" progId="Equation.DSMT4">
                  <p:embed/>
                </p:oleObj>
              </mc:Choice>
              <mc:Fallback>
                <p:oleObj name="Equation" r:id="rId5" imgW="1180800" imgH="4316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419600"/>
                        <a:ext cx="4146550" cy="152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644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6440" name="Object 8"/>
          <p:cNvGraphicFramePr>
            <a:graphicFrameLocks noChangeAspect="1"/>
          </p:cNvGraphicFramePr>
          <p:nvPr/>
        </p:nvGraphicFramePr>
        <p:xfrm>
          <a:off x="5334000" y="2971800"/>
          <a:ext cx="3200400" cy="533400"/>
        </p:xfrm>
        <a:graphic>
          <a:graphicData uri="http://schemas.openxmlformats.org/presentationml/2006/ole">
            <mc:AlternateContent xmlns:mc="http://schemas.openxmlformats.org/markup-compatibility/2006">
              <mc:Choice xmlns:v="urn:schemas-microsoft-com:vml" Requires="v">
                <p:oleObj spid="_x0000_s146490" name="Equation" r:id="rId7" imgW="1371600" imgH="228600" progId="Equation.DSMT4">
                  <p:embed/>
                </p:oleObj>
              </mc:Choice>
              <mc:Fallback>
                <p:oleObj name="Equation" r:id="rId7" imgW="1371600" imgH="2286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0" y="2971800"/>
                        <a:ext cx="32004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644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6442" name="Object 10"/>
          <p:cNvGraphicFramePr>
            <a:graphicFrameLocks noChangeAspect="1"/>
          </p:cNvGraphicFramePr>
          <p:nvPr/>
        </p:nvGraphicFramePr>
        <p:xfrm>
          <a:off x="5334000" y="4724400"/>
          <a:ext cx="3397250" cy="582613"/>
        </p:xfrm>
        <a:graphic>
          <a:graphicData uri="http://schemas.openxmlformats.org/presentationml/2006/ole">
            <mc:AlternateContent xmlns:mc="http://schemas.openxmlformats.org/markup-compatibility/2006">
              <mc:Choice xmlns:v="urn:schemas-microsoft-com:vml" Requires="v">
                <p:oleObj spid="_x0000_s146491" name="Equation" r:id="rId9" imgW="1333440" imgH="228600" progId="Equation.DSMT4">
                  <p:embed/>
                </p:oleObj>
              </mc:Choice>
              <mc:Fallback>
                <p:oleObj name="Equation" r:id="rId9" imgW="1333440" imgH="2286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0" y="4724400"/>
                        <a:ext cx="3397250" cy="582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AutoShape 2"/>
          <p:cNvSpPr>
            <a:spLocks noGrp="1" noChangeArrowheads="1"/>
          </p:cNvSpPr>
          <p:nvPr>
            <p:ph type="title"/>
          </p:nvPr>
        </p:nvSpPr>
        <p:spPr/>
        <p:txBody>
          <a:bodyPr/>
          <a:lstStyle/>
          <a:p>
            <a:r>
              <a:rPr lang="ru-RU" altLang="ru-RU" sz="3200"/>
              <a:t>Метод параллельной стрельбы</a:t>
            </a:r>
          </a:p>
        </p:txBody>
      </p:sp>
      <p:sp>
        <p:nvSpPr>
          <p:cNvPr id="147459" name="Rectangle 3"/>
          <p:cNvSpPr>
            <a:spLocks noGrp="1" noChangeArrowheads="1"/>
          </p:cNvSpPr>
          <p:nvPr>
            <p:ph idx="1"/>
          </p:nvPr>
        </p:nvSpPr>
        <p:spPr/>
        <p:txBody>
          <a:bodyPr/>
          <a:lstStyle/>
          <a:p>
            <a:pPr>
              <a:buFont typeface="Wingdings" panose="05000000000000000000" pitchFamily="2" charset="2"/>
              <a:buNone/>
            </a:pPr>
            <a:r>
              <a:rPr lang="ru-RU" altLang="ru-RU"/>
              <a:t>Разобьем отрезок [0,</a:t>
            </a:r>
            <a:r>
              <a:rPr lang="en-US" altLang="ru-RU"/>
              <a:t> A</a:t>
            </a:r>
            <a:r>
              <a:rPr lang="ru-RU" altLang="ru-RU"/>
              <a:t>] на </a:t>
            </a:r>
            <a:r>
              <a:rPr lang="en-US" altLang="ru-RU"/>
              <a:t>N </a:t>
            </a:r>
            <a:r>
              <a:rPr lang="ru-RU" altLang="ru-RU"/>
              <a:t>частей. Для этого введем точки (не обязательно эквидистантные)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47461"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7460" name="Object 4"/>
          <p:cNvGraphicFramePr>
            <a:graphicFrameLocks noChangeAspect="1"/>
          </p:cNvGraphicFramePr>
          <p:nvPr/>
        </p:nvGraphicFramePr>
        <p:xfrm>
          <a:off x="1371600" y="4267200"/>
          <a:ext cx="4579938" cy="706438"/>
        </p:xfrm>
        <a:graphic>
          <a:graphicData uri="http://schemas.openxmlformats.org/presentationml/2006/ole">
            <mc:AlternateContent xmlns:mc="http://schemas.openxmlformats.org/markup-compatibility/2006">
              <mc:Choice xmlns:v="urn:schemas-microsoft-com:vml" Requires="v">
                <p:oleObj spid="_x0000_s147473" name="Equation" r:id="rId3" imgW="1726920" imgH="228600" progId="Equation.DSMT4">
                  <p:embed/>
                </p:oleObj>
              </mc:Choice>
              <mc:Fallback>
                <p:oleObj name="Equation" r:id="rId3" imgW="172692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267200"/>
                        <a:ext cx="4579938" cy="706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AutoShape 2"/>
          <p:cNvSpPr>
            <a:spLocks noGrp="1" noChangeArrowheads="1"/>
          </p:cNvSpPr>
          <p:nvPr>
            <p:ph type="title"/>
          </p:nvPr>
        </p:nvSpPr>
        <p:spPr/>
        <p:txBody>
          <a:bodyPr/>
          <a:lstStyle/>
          <a:p>
            <a:r>
              <a:rPr lang="ru-RU" altLang="ru-RU" sz="3200"/>
              <a:t>Метод параллельной стрельбы</a:t>
            </a:r>
          </a:p>
        </p:txBody>
      </p:sp>
      <p:sp>
        <p:nvSpPr>
          <p:cNvPr id="148483" name="Rectangle 3"/>
          <p:cNvSpPr>
            <a:spLocks noGrp="1" noChangeArrowheads="1"/>
          </p:cNvSpPr>
          <p:nvPr>
            <p:ph idx="1"/>
          </p:nvPr>
        </p:nvSpPr>
        <p:spPr/>
        <p:txBody>
          <a:bodyPr/>
          <a:lstStyle/>
          <a:p>
            <a:pPr>
              <a:buFont typeface="Wingdings" panose="05000000000000000000" pitchFamily="2" charset="2"/>
              <a:buNone/>
            </a:pPr>
            <a:r>
              <a:rPr lang="ru-RU" altLang="ru-RU"/>
              <a:t>рассмотрим на каждом отрезке</a:t>
            </a:r>
          </a:p>
          <a:p>
            <a:pPr>
              <a:buFont typeface="Wingdings" panose="05000000000000000000" pitchFamily="2" charset="2"/>
              <a:buNone/>
            </a:pPr>
            <a:r>
              <a:rPr lang="ru-RU" altLang="ru-RU"/>
              <a:t>задачу Коши  </a:t>
            </a:r>
          </a:p>
        </p:txBody>
      </p:sp>
      <p:sp>
        <p:nvSpPr>
          <p:cNvPr id="15" name="Нижний колонтитул 4"/>
          <p:cNvSpPr>
            <a:spLocks noGrp="1"/>
          </p:cNvSpPr>
          <p:nvPr>
            <p:ph type="ftr" sz="quarter" idx="11"/>
          </p:nvPr>
        </p:nvSpPr>
        <p:spPr/>
        <p:txBody>
          <a:bodyPr/>
          <a:lstStyle/>
          <a:p>
            <a:r>
              <a:rPr lang="ru-RU" altLang="ru-RU"/>
              <a:t>МФТИ - 2017</a:t>
            </a:r>
          </a:p>
        </p:txBody>
      </p:sp>
      <p:sp>
        <p:nvSpPr>
          <p:cNvPr id="148485"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8484" name="Object 4"/>
          <p:cNvGraphicFramePr>
            <a:graphicFrameLocks noChangeAspect="1"/>
          </p:cNvGraphicFramePr>
          <p:nvPr/>
        </p:nvGraphicFramePr>
        <p:xfrm>
          <a:off x="6248400" y="2286000"/>
          <a:ext cx="1916113" cy="587375"/>
        </p:xfrm>
        <a:graphic>
          <a:graphicData uri="http://schemas.openxmlformats.org/presentationml/2006/ole">
            <mc:AlternateContent xmlns:mc="http://schemas.openxmlformats.org/markup-compatibility/2006">
              <mc:Choice xmlns:v="urn:schemas-microsoft-com:vml" Requires="v">
                <p:oleObj spid="_x0000_s148549" name="Equation" r:id="rId3" imgW="749160" imgH="228600" progId="Equation.DSMT4">
                  <p:embed/>
                </p:oleObj>
              </mc:Choice>
              <mc:Fallback>
                <p:oleObj name="Equation" r:id="rId3" imgW="74916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286000"/>
                        <a:ext cx="1916113" cy="58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8487" name="Rectangle 7"/>
          <p:cNvSpPr>
            <a:spLocks noChangeArrowheads="1"/>
          </p:cNvSpPr>
          <p:nvPr/>
        </p:nvSpPr>
        <p:spPr bwMode="auto">
          <a:xfrm>
            <a:off x="0" y="3211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8486" name="Object 6"/>
          <p:cNvGraphicFramePr>
            <a:graphicFrameLocks noChangeAspect="1"/>
          </p:cNvGraphicFramePr>
          <p:nvPr/>
        </p:nvGraphicFramePr>
        <p:xfrm>
          <a:off x="533400" y="3200400"/>
          <a:ext cx="3781425" cy="1012825"/>
        </p:xfrm>
        <a:graphic>
          <a:graphicData uri="http://schemas.openxmlformats.org/presentationml/2006/ole">
            <mc:AlternateContent xmlns:mc="http://schemas.openxmlformats.org/markup-compatibility/2006">
              <mc:Choice xmlns:v="urn:schemas-microsoft-com:vml" Requires="v">
                <p:oleObj spid="_x0000_s148550" name="Equation" r:id="rId5" imgW="1625400" imgH="431640" progId="Equation.DSMT4">
                  <p:embed/>
                </p:oleObj>
              </mc:Choice>
              <mc:Fallback>
                <p:oleObj name="Equation" r:id="rId5" imgW="1625400" imgH="4316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200400"/>
                        <a:ext cx="3781425"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8489" name="Rectangle 9"/>
          <p:cNvSpPr>
            <a:spLocks noChangeArrowheads="1"/>
          </p:cNvSpPr>
          <p:nvPr/>
        </p:nvSpPr>
        <p:spPr bwMode="auto">
          <a:xfrm>
            <a:off x="0" y="3211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8488" name="Object 8"/>
          <p:cNvGraphicFramePr>
            <a:graphicFrameLocks noChangeAspect="1"/>
          </p:cNvGraphicFramePr>
          <p:nvPr/>
        </p:nvGraphicFramePr>
        <p:xfrm>
          <a:off x="381000" y="4572000"/>
          <a:ext cx="4038600" cy="1112838"/>
        </p:xfrm>
        <a:graphic>
          <a:graphicData uri="http://schemas.openxmlformats.org/presentationml/2006/ole">
            <mc:AlternateContent xmlns:mc="http://schemas.openxmlformats.org/markup-compatibility/2006">
              <mc:Choice xmlns:v="urn:schemas-microsoft-com:vml" Requires="v">
                <p:oleObj spid="_x0000_s148551" name="Equation" r:id="rId7" imgW="1574640" imgH="431640" progId="Equation.DSMT4">
                  <p:embed/>
                </p:oleObj>
              </mc:Choice>
              <mc:Fallback>
                <p:oleObj name="Equation" r:id="rId7" imgW="1574640" imgH="43164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4572000"/>
                        <a:ext cx="4038600" cy="1112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8491" name="Rectangle 11"/>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8490" name="Object 10"/>
          <p:cNvGraphicFramePr>
            <a:graphicFrameLocks noChangeAspect="1"/>
          </p:cNvGraphicFramePr>
          <p:nvPr/>
        </p:nvGraphicFramePr>
        <p:xfrm>
          <a:off x="3767138" y="4114800"/>
          <a:ext cx="5376862" cy="646113"/>
        </p:xfrm>
        <a:graphic>
          <a:graphicData uri="http://schemas.openxmlformats.org/presentationml/2006/ole">
            <mc:AlternateContent xmlns:mc="http://schemas.openxmlformats.org/markup-compatibility/2006">
              <mc:Choice xmlns:v="urn:schemas-microsoft-com:vml" Requires="v">
                <p:oleObj spid="_x0000_s148552" name="Equation" r:id="rId9" imgW="2031840" imgH="241200" progId="Equation.DSMT4">
                  <p:embed/>
                </p:oleObj>
              </mc:Choice>
              <mc:Fallback>
                <p:oleObj name="Equation" r:id="rId9" imgW="2031840" imgH="241200"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67138" y="4114800"/>
                        <a:ext cx="5376862" cy="646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8493"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8492" name="Object 12"/>
          <p:cNvGraphicFramePr>
            <a:graphicFrameLocks noChangeAspect="1"/>
          </p:cNvGraphicFramePr>
          <p:nvPr/>
        </p:nvGraphicFramePr>
        <p:xfrm>
          <a:off x="4159250" y="5486400"/>
          <a:ext cx="4953000" cy="604838"/>
        </p:xfrm>
        <a:graphic>
          <a:graphicData uri="http://schemas.openxmlformats.org/presentationml/2006/ole">
            <mc:AlternateContent xmlns:mc="http://schemas.openxmlformats.org/markup-compatibility/2006">
              <mc:Choice xmlns:v="urn:schemas-microsoft-com:vml" Requires="v">
                <p:oleObj spid="_x0000_s148553" name="Equation" r:id="rId11" imgW="2006280" imgH="241200" progId="Equation.DSMT4">
                  <p:embed/>
                </p:oleObj>
              </mc:Choice>
              <mc:Fallback>
                <p:oleObj name="Equation" r:id="rId11" imgW="2006280" imgH="241200" progId="Equation.DSMT4">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159250" y="5486400"/>
                        <a:ext cx="4953000"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p:cNvSpPr>
            <a:spLocks noGrp="1" noChangeArrowheads="1"/>
          </p:cNvSpPr>
          <p:nvPr>
            <p:ph type="title"/>
          </p:nvPr>
        </p:nvSpPr>
        <p:spPr/>
        <p:txBody>
          <a:bodyPr/>
          <a:lstStyle/>
          <a:p>
            <a:r>
              <a:rPr lang="ru-RU" altLang="ru-RU" sz="3200"/>
              <a:t>Метод параллельной стрельбы</a:t>
            </a:r>
          </a:p>
        </p:txBody>
      </p:sp>
      <p:sp>
        <p:nvSpPr>
          <p:cNvPr id="149507" name="Rectangle 3"/>
          <p:cNvSpPr>
            <a:spLocks noGrp="1" noChangeArrowheads="1"/>
          </p:cNvSpPr>
          <p:nvPr>
            <p:ph idx="1"/>
          </p:nvPr>
        </p:nvSpPr>
        <p:spPr/>
        <p:txBody>
          <a:bodyPr/>
          <a:lstStyle/>
          <a:p>
            <a:r>
              <a:rPr lang="ru-RU" altLang="ru-RU"/>
              <a:t>С такими начальными данными задача может быть легко решена на каждом отрезке, решение таких задач может осуществляться независимо на отдельном исполнителе. В результате численного решения задачи Коши на каждом отрезке получается вектор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49509"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9508" name="Object 4"/>
          <p:cNvGraphicFramePr>
            <a:graphicFrameLocks noChangeAspect="1"/>
          </p:cNvGraphicFramePr>
          <p:nvPr>
            <p:extLst>
              <p:ext uri="{D42A27DB-BD31-4B8C-83A1-F6EECF244321}">
                <p14:modId xmlns:p14="http://schemas.microsoft.com/office/powerpoint/2010/main" val="2231536365"/>
              </p:ext>
            </p:extLst>
          </p:nvPr>
        </p:nvGraphicFramePr>
        <p:xfrm>
          <a:off x="381000" y="3514514"/>
          <a:ext cx="8659813" cy="524086"/>
        </p:xfrm>
        <a:graphic>
          <a:graphicData uri="http://schemas.openxmlformats.org/presentationml/2006/ole">
            <mc:AlternateContent xmlns:mc="http://schemas.openxmlformats.org/markup-compatibility/2006">
              <mc:Choice xmlns:v="urn:schemas-microsoft-com:vml" Requires="v">
                <p:oleObj spid="_x0000_s149521" name="Equation" r:id="rId3" imgW="3974760" imgH="228600" progId="Equation.DSMT4">
                  <p:embed/>
                </p:oleObj>
              </mc:Choice>
              <mc:Fallback>
                <p:oleObj name="Equation" r:id="rId3" imgW="397476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514514"/>
                        <a:ext cx="8659813" cy="524086"/>
                      </a:xfrm>
                      <a:prstGeom prst="rect">
                        <a:avLst/>
                      </a:prstGeom>
                      <a:noFill/>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AutoShape 2"/>
          <p:cNvSpPr>
            <a:spLocks noGrp="1" noChangeArrowheads="1"/>
          </p:cNvSpPr>
          <p:nvPr>
            <p:ph type="title"/>
          </p:nvPr>
        </p:nvSpPr>
        <p:spPr/>
        <p:txBody>
          <a:bodyPr/>
          <a:lstStyle/>
          <a:p>
            <a:r>
              <a:rPr lang="ru-RU" altLang="ru-RU" sz="3200"/>
              <a:t>Метод параллельной стрельбы</a:t>
            </a:r>
          </a:p>
        </p:txBody>
      </p:sp>
      <p:sp>
        <p:nvSpPr>
          <p:cNvPr id="150531" name="Rectangle 3"/>
          <p:cNvSpPr>
            <a:spLocks noGrp="1" noChangeArrowheads="1"/>
          </p:cNvSpPr>
          <p:nvPr>
            <p:ph idx="1"/>
          </p:nvPr>
        </p:nvSpPr>
        <p:spPr/>
        <p:txBody>
          <a:bodyPr/>
          <a:lstStyle/>
          <a:p>
            <a:pPr>
              <a:buFont typeface="Wingdings" panose="05000000000000000000" pitchFamily="2" charset="2"/>
              <a:buNone/>
            </a:pPr>
            <a:r>
              <a:rPr lang="ru-RU" altLang="ru-RU"/>
              <a:t>Если теперь потребовать выполнения равенств </a:t>
            </a:r>
          </a:p>
          <a:p>
            <a:pPr>
              <a:buFont typeface="Wingdings" panose="05000000000000000000" pitchFamily="2" charset="2"/>
              <a:buNone/>
            </a:pPr>
            <a:endParaRPr lang="ru-RU" altLang="ru-RU"/>
          </a:p>
          <a:p>
            <a:pPr>
              <a:buFont typeface="Wingdings" panose="05000000000000000000" pitchFamily="2" charset="2"/>
              <a:buNone/>
            </a:pPr>
            <a:r>
              <a:rPr lang="ru-RU" altLang="ru-RU"/>
              <a:t>во всех внутренних точках </a:t>
            </a:r>
            <a:r>
              <a:rPr lang="en-US" altLang="ru-RU" i="1"/>
              <a:t>x</a:t>
            </a:r>
            <a:r>
              <a:rPr lang="en-US" altLang="ru-RU" i="1" baseline="-25000"/>
              <a:t>i</a:t>
            </a:r>
            <a:r>
              <a:rPr lang="ru-RU" altLang="ru-RU"/>
              <a:t> и ввести векторы η на границах отрезка интегрирования задачи </a:t>
            </a:r>
          </a:p>
        </p:txBody>
      </p:sp>
      <p:sp>
        <p:nvSpPr>
          <p:cNvPr id="11" name="Нижний колонтитул 4"/>
          <p:cNvSpPr>
            <a:spLocks noGrp="1"/>
          </p:cNvSpPr>
          <p:nvPr>
            <p:ph type="ftr" sz="quarter" idx="11"/>
          </p:nvPr>
        </p:nvSpPr>
        <p:spPr/>
        <p:txBody>
          <a:bodyPr/>
          <a:lstStyle/>
          <a:p>
            <a:r>
              <a:rPr lang="ru-RU" altLang="ru-RU"/>
              <a:t>МФТИ - 2017</a:t>
            </a:r>
          </a:p>
        </p:txBody>
      </p:sp>
      <p:sp>
        <p:nvSpPr>
          <p:cNvPr id="15053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0532" name="Object 4"/>
          <p:cNvGraphicFramePr>
            <a:graphicFrameLocks noChangeAspect="1"/>
          </p:cNvGraphicFramePr>
          <p:nvPr>
            <p:extLst>
              <p:ext uri="{D42A27DB-BD31-4B8C-83A1-F6EECF244321}">
                <p14:modId xmlns:p14="http://schemas.microsoft.com/office/powerpoint/2010/main" val="1214332479"/>
              </p:ext>
            </p:extLst>
          </p:nvPr>
        </p:nvGraphicFramePr>
        <p:xfrm>
          <a:off x="228600" y="2222529"/>
          <a:ext cx="8356600" cy="457200"/>
        </p:xfrm>
        <a:graphic>
          <a:graphicData uri="http://schemas.openxmlformats.org/presentationml/2006/ole">
            <mc:AlternateContent xmlns:mc="http://schemas.openxmlformats.org/markup-compatibility/2006">
              <mc:Choice xmlns:v="urn:schemas-microsoft-com:vml" Requires="v">
                <p:oleObj spid="_x0000_s150571" name="Equation" r:id="rId3" imgW="4330440" imgH="228600" progId="Equation.DSMT4">
                  <p:embed/>
                </p:oleObj>
              </mc:Choice>
              <mc:Fallback>
                <p:oleObj name="Equation" r:id="rId3" imgW="433044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22529"/>
                        <a:ext cx="83566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0535" name="Rectangle 7"/>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0534" name="Object 6"/>
          <p:cNvGraphicFramePr>
            <a:graphicFrameLocks noChangeAspect="1"/>
          </p:cNvGraphicFramePr>
          <p:nvPr>
            <p:extLst>
              <p:ext uri="{D42A27DB-BD31-4B8C-83A1-F6EECF244321}">
                <p14:modId xmlns:p14="http://schemas.microsoft.com/office/powerpoint/2010/main" val="1413406035"/>
              </p:ext>
            </p:extLst>
          </p:nvPr>
        </p:nvGraphicFramePr>
        <p:xfrm>
          <a:off x="1143000" y="3641698"/>
          <a:ext cx="5334000" cy="584200"/>
        </p:xfrm>
        <a:graphic>
          <a:graphicData uri="http://schemas.openxmlformats.org/presentationml/2006/ole">
            <mc:AlternateContent xmlns:mc="http://schemas.openxmlformats.org/markup-compatibility/2006">
              <mc:Choice xmlns:v="urn:schemas-microsoft-com:vml" Requires="v">
                <p:oleObj spid="_x0000_s150572" name="Equation" r:id="rId5" imgW="2234880" imgH="241200" progId="Equation.DSMT4">
                  <p:embed/>
                </p:oleObj>
              </mc:Choice>
              <mc:Fallback>
                <p:oleObj name="Equation" r:id="rId5" imgW="2234880" imgH="2412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641698"/>
                        <a:ext cx="5334000" cy="584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0537" name="Rectangle 9"/>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0536" name="Object 8"/>
          <p:cNvGraphicFramePr>
            <a:graphicFrameLocks noChangeAspect="1"/>
          </p:cNvGraphicFramePr>
          <p:nvPr>
            <p:extLst>
              <p:ext uri="{D42A27DB-BD31-4B8C-83A1-F6EECF244321}">
                <p14:modId xmlns:p14="http://schemas.microsoft.com/office/powerpoint/2010/main" val="3445743746"/>
              </p:ext>
            </p:extLst>
          </p:nvPr>
        </p:nvGraphicFramePr>
        <p:xfrm>
          <a:off x="1105157" y="4464940"/>
          <a:ext cx="5260173" cy="582555"/>
        </p:xfrm>
        <a:graphic>
          <a:graphicData uri="http://schemas.openxmlformats.org/presentationml/2006/ole">
            <mc:AlternateContent xmlns:mc="http://schemas.openxmlformats.org/markup-compatibility/2006">
              <mc:Choice xmlns:v="urn:schemas-microsoft-com:vml" Requires="v">
                <p:oleObj spid="_x0000_s150573" name="Equation" r:id="rId7" imgW="2209680" imgH="241200" progId="Equation.DSMT4">
                  <p:embed/>
                </p:oleObj>
              </mc:Choice>
              <mc:Fallback>
                <p:oleObj name="Equation" r:id="rId7" imgW="2209680" imgH="2412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5157" y="4464940"/>
                        <a:ext cx="5260173" cy="582555"/>
                      </a:xfrm>
                      <a:prstGeom prst="rect">
                        <a:avLst/>
                      </a:prstGeom>
                      <a:noFill/>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AutoShape 2"/>
          <p:cNvSpPr>
            <a:spLocks noGrp="1" noChangeArrowheads="1"/>
          </p:cNvSpPr>
          <p:nvPr>
            <p:ph type="title"/>
          </p:nvPr>
        </p:nvSpPr>
        <p:spPr/>
        <p:txBody>
          <a:bodyPr/>
          <a:lstStyle/>
          <a:p>
            <a:r>
              <a:rPr lang="ru-RU" altLang="ru-RU" sz="3200"/>
              <a:t>Метод параллельной стрельбы</a:t>
            </a:r>
          </a:p>
        </p:txBody>
      </p:sp>
      <p:sp>
        <p:nvSpPr>
          <p:cNvPr id="151555" name="Rectangle 3"/>
          <p:cNvSpPr>
            <a:spLocks noGrp="1" noChangeArrowheads="1"/>
          </p:cNvSpPr>
          <p:nvPr>
            <p:ph idx="1"/>
          </p:nvPr>
        </p:nvSpPr>
        <p:spPr/>
        <p:txBody>
          <a:bodyPr/>
          <a:lstStyle/>
          <a:p>
            <a:pPr>
              <a:lnSpc>
                <a:spcPct val="90000"/>
              </a:lnSpc>
            </a:pPr>
            <a:r>
              <a:rPr lang="ru-RU" altLang="ru-RU" sz="2400" dirty="0"/>
              <a:t>То для определения всех векторов </a:t>
            </a:r>
          </a:p>
          <a:p>
            <a:pPr>
              <a:lnSpc>
                <a:spcPct val="90000"/>
              </a:lnSpc>
            </a:pPr>
            <a:endParaRPr lang="ru-RU" altLang="ru-RU" sz="2400" dirty="0"/>
          </a:p>
          <a:p>
            <a:pPr>
              <a:lnSpc>
                <a:spcPct val="90000"/>
              </a:lnSpc>
            </a:pPr>
            <a:endParaRPr lang="ru-RU" altLang="ru-RU" sz="2400" dirty="0"/>
          </a:p>
          <a:p>
            <a:pPr>
              <a:lnSpc>
                <a:spcPct val="90000"/>
              </a:lnSpc>
              <a:buFont typeface="Wingdings" panose="05000000000000000000" pitchFamily="2" charset="2"/>
              <a:buNone/>
            </a:pPr>
            <a:r>
              <a:rPr lang="ru-RU" altLang="ru-RU" sz="2400" dirty="0"/>
              <a:t>получаем систему уравнений с  неизвестными (склейка функции во всех внутренних точках границ вместе с первыми производными, на первом отрезке функции зависят лишь от двух пристрелочных параметров, на последнем отрезке выполнены только два граничных условия).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51557" name="Rectangle 5"/>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1556" name="Object 4"/>
          <p:cNvGraphicFramePr>
            <a:graphicFrameLocks noChangeAspect="1"/>
          </p:cNvGraphicFramePr>
          <p:nvPr>
            <p:extLst>
              <p:ext uri="{D42A27DB-BD31-4B8C-83A1-F6EECF244321}">
                <p14:modId xmlns:p14="http://schemas.microsoft.com/office/powerpoint/2010/main" val="1628729389"/>
              </p:ext>
            </p:extLst>
          </p:nvPr>
        </p:nvGraphicFramePr>
        <p:xfrm>
          <a:off x="1219200" y="2508250"/>
          <a:ext cx="4425950" cy="798513"/>
        </p:xfrm>
        <a:graphic>
          <a:graphicData uri="http://schemas.openxmlformats.org/presentationml/2006/ole">
            <mc:AlternateContent xmlns:mc="http://schemas.openxmlformats.org/markup-compatibility/2006">
              <mc:Choice xmlns:v="urn:schemas-microsoft-com:vml" Requires="v">
                <p:oleObj spid="_x0000_s151569" name="Equation" r:id="rId3" imgW="1358640" imgH="241200" progId="Equation.DSMT4">
                  <p:embed/>
                </p:oleObj>
              </mc:Choice>
              <mc:Fallback>
                <p:oleObj name="Equation" r:id="rId3" imgW="1358640" imgH="241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08250"/>
                        <a:ext cx="4425950" cy="798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AutoShape 2"/>
          <p:cNvSpPr>
            <a:spLocks noGrp="1" noChangeArrowheads="1"/>
          </p:cNvSpPr>
          <p:nvPr>
            <p:ph type="title"/>
          </p:nvPr>
        </p:nvSpPr>
        <p:spPr/>
        <p:txBody>
          <a:bodyPr/>
          <a:lstStyle/>
          <a:p>
            <a:r>
              <a:rPr lang="ru-RU" altLang="ru-RU" sz="3200"/>
              <a:t>Метод параллельной стрельбы</a:t>
            </a:r>
          </a:p>
        </p:txBody>
      </p:sp>
      <p:sp>
        <p:nvSpPr>
          <p:cNvPr id="152579" name="Rectangle 3"/>
          <p:cNvSpPr>
            <a:spLocks noGrp="1" noChangeArrowheads="1"/>
          </p:cNvSpPr>
          <p:nvPr>
            <p:ph idx="1"/>
          </p:nvPr>
        </p:nvSpPr>
        <p:spPr/>
        <p:txBody>
          <a:bodyPr/>
          <a:lstStyle/>
          <a:p>
            <a:r>
              <a:rPr lang="ru-RU" altLang="ru-RU"/>
              <a:t>для решения задачи получаем систему нелинейных уравнений </a:t>
            </a:r>
          </a:p>
          <a:p>
            <a:endParaRPr lang="ru-RU" altLang="ru-RU"/>
          </a:p>
          <a:p>
            <a:pPr>
              <a:buFont typeface="Wingdings" panose="05000000000000000000" pitchFamily="2" charset="2"/>
              <a:buNone/>
            </a:pPr>
            <a:r>
              <a:rPr lang="ru-RU" altLang="ru-RU"/>
              <a:t>где функции заданы процедурами их вычисления на каждом отрезке. Для решения системы нелинейных уравнений используем метод Ньютона. </a:t>
            </a:r>
          </a:p>
          <a:p>
            <a:endParaRPr lang="ru-RU" altLang="ru-RU"/>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5258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2580" name="Object 4"/>
          <p:cNvGraphicFramePr>
            <a:graphicFrameLocks noChangeAspect="1"/>
          </p:cNvGraphicFramePr>
          <p:nvPr>
            <p:extLst>
              <p:ext uri="{D42A27DB-BD31-4B8C-83A1-F6EECF244321}">
                <p14:modId xmlns:p14="http://schemas.microsoft.com/office/powerpoint/2010/main" val="978271595"/>
              </p:ext>
            </p:extLst>
          </p:nvPr>
        </p:nvGraphicFramePr>
        <p:xfrm>
          <a:off x="152400" y="2209800"/>
          <a:ext cx="8610600" cy="411572"/>
        </p:xfrm>
        <a:graphic>
          <a:graphicData uri="http://schemas.openxmlformats.org/presentationml/2006/ole">
            <mc:AlternateContent xmlns:mc="http://schemas.openxmlformats.org/markup-compatibility/2006">
              <mc:Choice xmlns:v="urn:schemas-microsoft-com:vml" Requires="v">
                <p:oleObj spid="_x0000_s152593" name="Equation" r:id="rId3" imgW="3809880" imgH="228600" progId="Equation.DSMT4">
                  <p:embed/>
                </p:oleObj>
              </mc:Choice>
              <mc:Fallback>
                <p:oleObj name="Equation" r:id="rId3" imgW="380988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09800"/>
                        <a:ext cx="8610600" cy="411572"/>
                      </a:xfrm>
                      <a:prstGeom prst="rect">
                        <a:avLst/>
                      </a:prstGeom>
                      <a:noFill/>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AutoShape 2"/>
          <p:cNvSpPr>
            <a:spLocks noGrp="1" noChangeArrowheads="1"/>
          </p:cNvSpPr>
          <p:nvPr>
            <p:ph type="title"/>
          </p:nvPr>
        </p:nvSpPr>
        <p:spPr/>
        <p:txBody>
          <a:bodyPr/>
          <a:lstStyle/>
          <a:p>
            <a:r>
              <a:rPr lang="ru-RU" altLang="ru-RU" sz="3200"/>
              <a:t>Метод параллельной стрельбы</a:t>
            </a:r>
          </a:p>
        </p:txBody>
      </p:sp>
      <p:sp>
        <p:nvSpPr>
          <p:cNvPr id="153603" name="Rectangle 3"/>
          <p:cNvSpPr>
            <a:spLocks noGrp="1" noChangeArrowheads="1"/>
          </p:cNvSpPr>
          <p:nvPr>
            <p:ph idx="1"/>
          </p:nvPr>
        </p:nvSpPr>
        <p:spPr/>
        <p:txBody>
          <a:bodyPr/>
          <a:lstStyle/>
          <a:p>
            <a:r>
              <a:rPr lang="ru-RU" altLang="ru-RU" sz="1400"/>
              <a:t>для реализации метода Ньютона необходимо знать элементы матрицы Якоби системы нелинейных уравнений, то есть все частные производные</a:t>
            </a:r>
            <a:r>
              <a:rPr lang="ru-RU" altLang="ru-RU"/>
              <a:t>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53605" name="Rectangle 5"/>
          <p:cNvSpPr>
            <a:spLocks noChangeArrowheads="1"/>
          </p:cNvSpPr>
          <p:nvPr/>
        </p:nvSpPr>
        <p:spPr bwMode="auto">
          <a:xfrm>
            <a:off x="0" y="2503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3604" name="Object 4"/>
          <p:cNvGraphicFramePr>
            <a:graphicFrameLocks noChangeAspect="1"/>
          </p:cNvGraphicFramePr>
          <p:nvPr>
            <p:extLst>
              <p:ext uri="{D42A27DB-BD31-4B8C-83A1-F6EECF244321}">
                <p14:modId xmlns:p14="http://schemas.microsoft.com/office/powerpoint/2010/main" val="1802599563"/>
              </p:ext>
            </p:extLst>
          </p:nvPr>
        </p:nvGraphicFramePr>
        <p:xfrm>
          <a:off x="304800" y="2690243"/>
          <a:ext cx="8269288" cy="2919413"/>
        </p:xfrm>
        <a:graphic>
          <a:graphicData uri="http://schemas.openxmlformats.org/presentationml/2006/ole">
            <mc:AlternateContent xmlns:mc="http://schemas.openxmlformats.org/markup-compatibility/2006">
              <mc:Choice xmlns:v="urn:schemas-microsoft-com:vml" Requires="v">
                <p:oleObj spid="_x0000_s153617" name="Equation" r:id="rId3" imgW="5244840" imgH="1854000" progId="Equation.DSMT4">
                  <p:embed/>
                </p:oleObj>
              </mc:Choice>
              <mc:Fallback>
                <p:oleObj name="Equation" r:id="rId3" imgW="5244840" imgH="18540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690243"/>
                        <a:ext cx="8269288" cy="291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4627" name="Rectangle 3"/>
          <p:cNvSpPr>
            <a:spLocks noGrp="1" noChangeArrowheads="1"/>
          </p:cNvSpPr>
          <p:nvPr>
            <p:ph idx="1"/>
          </p:nvPr>
        </p:nvSpPr>
        <p:spPr/>
        <p:txBody>
          <a:bodyPr/>
          <a:lstStyle/>
          <a:p>
            <a:r>
              <a:rPr lang="ru-RU" altLang="ru-RU" sz="2400"/>
              <a:t>Подставим тождество</a:t>
            </a:r>
          </a:p>
          <a:p>
            <a:endParaRPr lang="ru-RU" altLang="ru-RU" sz="2400"/>
          </a:p>
          <a:p>
            <a:pPr>
              <a:buFont typeface="Wingdings" panose="05000000000000000000" pitchFamily="2" charset="2"/>
              <a:buNone/>
            </a:pPr>
            <a:r>
              <a:rPr lang="ru-RU" altLang="ru-RU" sz="2400"/>
              <a:t>означающее, что на каждом элементарном отрезке ТОЧНОЕ решение системы будет представлять собой функцию, непрерывно зависящую от параметров Коши в точке склейки (начале рассматриваемого интервала), в исходную систему ОДУ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54629"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4628" name="Object 4"/>
          <p:cNvGraphicFramePr>
            <a:graphicFrameLocks noChangeAspect="1"/>
          </p:cNvGraphicFramePr>
          <p:nvPr>
            <p:extLst>
              <p:ext uri="{D42A27DB-BD31-4B8C-83A1-F6EECF244321}">
                <p14:modId xmlns:p14="http://schemas.microsoft.com/office/powerpoint/2010/main" val="1662223813"/>
              </p:ext>
            </p:extLst>
          </p:nvPr>
        </p:nvGraphicFramePr>
        <p:xfrm>
          <a:off x="397510" y="2355485"/>
          <a:ext cx="7969250" cy="565150"/>
        </p:xfrm>
        <a:graphic>
          <a:graphicData uri="http://schemas.openxmlformats.org/presentationml/2006/ole">
            <mc:AlternateContent xmlns:mc="http://schemas.openxmlformats.org/markup-compatibility/2006">
              <mc:Choice xmlns:v="urn:schemas-microsoft-com:vml" Requires="v">
                <p:oleObj spid="_x0000_s154641" name="Equation" r:id="rId3" imgW="3225600" imgH="228600" progId="Equation.DSMT4">
                  <p:embed/>
                </p:oleObj>
              </mc:Choice>
              <mc:Fallback>
                <p:oleObj name="Equation" r:id="rId3" imgW="322560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510" y="2355485"/>
                        <a:ext cx="7969250" cy="56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5651" name="Rectangle 3"/>
          <p:cNvSpPr>
            <a:spLocks noGrp="1" noChangeArrowheads="1"/>
          </p:cNvSpPr>
          <p:nvPr>
            <p:ph idx="1"/>
          </p:nvPr>
        </p:nvSpPr>
        <p:spPr/>
        <p:txBody>
          <a:bodyPr/>
          <a:lstStyle/>
          <a:p>
            <a:endParaRPr lang="ru-RU" altLang="ru-RU" dirty="0"/>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5565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5652" name="Object 4"/>
          <p:cNvGraphicFramePr>
            <a:graphicFrameLocks noChangeAspect="1"/>
          </p:cNvGraphicFramePr>
          <p:nvPr/>
        </p:nvGraphicFramePr>
        <p:xfrm>
          <a:off x="533400" y="2971800"/>
          <a:ext cx="7924800" cy="1212850"/>
        </p:xfrm>
        <a:graphic>
          <a:graphicData uri="http://schemas.openxmlformats.org/presentationml/2006/ole">
            <mc:AlternateContent xmlns:mc="http://schemas.openxmlformats.org/markup-compatibility/2006">
              <mc:Choice xmlns:v="urn:schemas-microsoft-com:vml" Requires="v">
                <p:oleObj spid="_x0000_s155678" name="Equation" r:id="rId3" imgW="2844720" imgH="431640" progId="Equation.DSMT4">
                  <p:embed/>
                </p:oleObj>
              </mc:Choice>
              <mc:Fallback>
                <p:oleObj name="Equation" r:id="rId3" imgW="2844720" imgH="4316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971800"/>
                        <a:ext cx="7924800"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565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5654" name="Object 6"/>
          <p:cNvGraphicFramePr>
            <a:graphicFrameLocks noChangeAspect="1"/>
          </p:cNvGraphicFramePr>
          <p:nvPr/>
        </p:nvGraphicFramePr>
        <p:xfrm>
          <a:off x="533400" y="4419600"/>
          <a:ext cx="8040688" cy="1247775"/>
        </p:xfrm>
        <a:graphic>
          <a:graphicData uri="http://schemas.openxmlformats.org/presentationml/2006/ole">
            <mc:AlternateContent xmlns:mc="http://schemas.openxmlformats.org/markup-compatibility/2006">
              <mc:Choice xmlns:v="urn:schemas-microsoft-com:vml" Requires="v">
                <p:oleObj spid="_x0000_s155679" name="Equation" r:id="rId5" imgW="2806560" imgH="431640" progId="Equation.DSMT4">
                  <p:embed/>
                </p:oleObj>
              </mc:Choice>
              <mc:Fallback>
                <p:oleObj name="Equation" r:id="rId5" imgW="2806560" imgH="4316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4419600"/>
                        <a:ext cx="8040688" cy="124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endParaRPr lang="ru-RU" altLang="ru-RU"/>
          </a:p>
        </p:txBody>
      </p:sp>
      <p:sp>
        <p:nvSpPr>
          <p:cNvPr id="141315" name="Rectangle 3"/>
          <p:cNvSpPr>
            <a:spLocks noGrp="1" noChangeArrowheads="1"/>
          </p:cNvSpPr>
          <p:nvPr>
            <p:ph idx="1"/>
          </p:nvPr>
        </p:nvSpPr>
        <p:spPr/>
        <p:txBody>
          <a:bodyPr/>
          <a:lstStyle/>
          <a:p>
            <a:pPr>
              <a:lnSpc>
                <a:spcPct val="80000"/>
              </a:lnSpc>
            </a:pPr>
            <a:r>
              <a:rPr lang="ru-RU" altLang="ru-RU" sz="2400"/>
              <a:t>Анализ прикладного программного обеспечения показывает, что в настоящее время существует множество пакетов для решения задачи Коши для систем ОДУ практически любой размерности. Реализованы различные численные методы как для нежестких, так и для жестких и дифференциально-алгебраических задач (системы с формально бесконечной жесткостью). А надежных пакетов для решения краевых задач произвольной размерности практически не встречается.</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6675" name="Rectangle 3"/>
          <p:cNvSpPr>
            <a:spLocks noGrp="1" noChangeArrowheads="1"/>
          </p:cNvSpPr>
          <p:nvPr>
            <p:ph idx="1"/>
          </p:nvPr>
        </p:nvSpPr>
        <p:spPr/>
        <p:txBody>
          <a:bodyPr/>
          <a:lstStyle/>
          <a:p>
            <a:r>
              <a:rPr lang="ru-RU" altLang="ru-RU"/>
              <a:t>Продифференцируем каждое из приведенных выше уравнений (а это на нашем отрезке дифференциальные тождества!) по параметру ξ</a:t>
            </a:r>
            <a:r>
              <a:rPr lang="en-US" altLang="ru-RU" i="1" baseline="-25000"/>
              <a:t>i</a:t>
            </a:r>
            <a:r>
              <a:rPr lang="ru-RU" altLang="ru-RU" baseline="-25000"/>
              <a:t>,0</a:t>
            </a:r>
            <a:r>
              <a:rPr lang="ru-RU" altLang="ru-RU"/>
              <a:t>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56677" name="Rectangle 5"/>
          <p:cNvSpPr>
            <a:spLocks noChangeArrowheads="1"/>
          </p:cNvSpPr>
          <p:nvPr/>
        </p:nvSpPr>
        <p:spPr bwMode="auto">
          <a:xfrm>
            <a:off x="0" y="3173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6676" name="Object 4"/>
          <p:cNvGraphicFramePr>
            <a:graphicFrameLocks noChangeAspect="1"/>
          </p:cNvGraphicFramePr>
          <p:nvPr>
            <p:extLst>
              <p:ext uri="{D42A27DB-BD31-4B8C-83A1-F6EECF244321}">
                <p14:modId xmlns:p14="http://schemas.microsoft.com/office/powerpoint/2010/main" val="3232394291"/>
              </p:ext>
            </p:extLst>
          </p:nvPr>
        </p:nvGraphicFramePr>
        <p:xfrm>
          <a:off x="981393" y="2658269"/>
          <a:ext cx="7569200" cy="1030288"/>
        </p:xfrm>
        <a:graphic>
          <a:graphicData uri="http://schemas.openxmlformats.org/presentationml/2006/ole">
            <mc:AlternateContent xmlns:mc="http://schemas.openxmlformats.org/markup-compatibility/2006">
              <mc:Choice xmlns:v="urn:schemas-microsoft-com:vml" Requires="v">
                <p:oleObj spid="_x0000_s156702" name="Equation" r:id="rId3" imgW="3759120" imgH="507960" progId="Equation.DSMT4">
                  <p:embed/>
                </p:oleObj>
              </mc:Choice>
              <mc:Fallback>
                <p:oleObj name="Equation" r:id="rId3" imgW="3759120" imgH="50796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1393" y="2658269"/>
                        <a:ext cx="7569200" cy="103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6679"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6678" name="Object 6"/>
          <p:cNvGraphicFramePr>
            <a:graphicFrameLocks noChangeAspect="1"/>
          </p:cNvGraphicFramePr>
          <p:nvPr>
            <p:extLst>
              <p:ext uri="{D42A27DB-BD31-4B8C-83A1-F6EECF244321}">
                <p14:modId xmlns:p14="http://schemas.microsoft.com/office/powerpoint/2010/main" val="1053979928"/>
              </p:ext>
            </p:extLst>
          </p:nvPr>
        </p:nvGraphicFramePr>
        <p:xfrm>
          <a:off x="665480" y="4050665"/>
          <a:ext cx="8201025" cy="1117600"/>
        </p:xfrm>
        <a:graphic>
          <a:graphicData uri="http://schemas.openxmlformats.org/presentationml/2006/ole">
            <mc:AlternateContent xmlns:mc="http://schemas.openxmlformats.org/markup-compatibility/2006">
              <mc:Choice xmlns:v="urn:schemas-microsoft-com:vml" Requires="v">
                <p:oleObj spid="_x0000_s156703" name="Equation" r:id="rId5" imgW="3746160" imgH="507960" progId="Equation.DSMT4">
                  <p:embed/>
                </p:oleObj>
              </mc:Choice>
              <mc:Fallback>
                <p:oleObj name="Equation" r:id="rId5" imgW="3746160" imgH="50796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480" y="4050665"/>
                        <a:ext cx="8201025"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7699" name="Rectangle 3"/>
          <p:cNvSpPr>
            <a:spLocks noGrp="1" noChangeArrowheads="1"/>
          </p:cNvSpPr>
          <p:nvPr>
            <p:ph idx="1"/>
          </p:nvPr>
        </p:nvSpPr>
        <p:spPr/>
        <p:txBody>
          <a:bodyPr/>
          <a:lstStyle/>
          <a:p>
            <a:pPr>
              <a:buFont typeface="Wingdings" panose="05000000000000000000" pitchFamily="2" charset="2"/>
              <a:buNone/>
            </a:pPr>
            <a:r>
              <a:rPr lang="ru-RU" altLang="ru-RU"/>
              <a:t>Пусть решения исходной системы уравнений обладают достаточной гладкостью, и в первых слагаемых можно поменять местами порядок дифференцирования. Введем новые обозначения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57701" name="Rectangle 5"/>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7700" name="Object 4"/>
          <p:cNvGraphicFramePr>
            <a:graphicFrameLocks noChangeAspect="1"/>
          </p:cNvGraphicFramePr>
          <p:nvPr>
            <p:extLst>
              <p:ext uri="{D42A27DB-BD31-4B8C-83A1-F6EECF244321}">
                <p14:modId xmlns:p14="http://schemas.microsoft.com/office/powerpoint/2010/main" val="1126915679"/>
              </p:ext>
            </p:extLst>
          </p:nvPr>
        </p:nvGraphicFramePr>
        <p:xfrm>
          <a:off x="609600" y="2971800"/>
          <a:ext cx="3159125" cy="1203325"/>
        </p:xfrm>
        <a:graphic>
          <a:graphicData uri="http://schemas.openxmlformats.org/presentationml/2006/ole">
            <mc:AlternateContent xmlns:mc="http://schemas.openxmlformats.org/markup-compatibility/2006">
              <mc:Choice xmlns:v="urn:schemas-microsoft-com:vml" Requires="v">
                <p:oleObj spid="_x0000_s157726" name="Equation" r:id="rId3" imgW="1155600" imgH="444240" progId="Equation.DSMT4">
                  <p:embed/>
                </p:oleObj>
              </mc:Choice>
              <mc:Fallback>
                <p:oleObj name="Equation" r:id="rId3" imgW="1155600" imgH="4442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971800"/>
                        <a:ext cx="3159125" cy="1203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7703"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7702" name="Object 6"/>
          <p:cNvGraphicFramePr>
            <a:graphicFrameLocks noChangeAspect="1"/>
          </p:cNvGraphicFramePr>
          <p:nvPr>
            <p:extLst>
              <p:ext uri="{D42A27DB-BD31-4B8C-83A1-F6EECF244321}">
                <p14:modId xmlns:p14="http://schemas.microsoft.com/office/powerpoint/2010/main" val="2441117704"/>
              </p:ext>
            </p:extLst>
          </p:nvPr>
        </p:nvGraphicFramePr>
        <p:xfrm>
          <a:off x="4402709" y="2733675"/>
          <a:ext cx="3657600" cy="1441450"/>
        </p:xfrm>
        <a:graphic>
          <a:graphicData uri="http://schemas.openxmlformats.org/presentationml/2006/ole">
            <mc:AlternateContent xmlns:mc="http://schemas.openxmlformats.org/markup-compatibility/2006">
              <mc:Choice xmlns:v="urn:schemas-microsoft-com:vml" Requires="v">
                <p:oleObj spid="_x0000_s157727" name="Equation" r:id="rId5" imgW="1117440" imgH="444240" progId="Equation.DSMT4">
                  <p:embed/>
                </p:oleObj>
              </mc:Choice>
              <mc:Fallback>
                <p:oleObj name="Equation" r:id="rId5" imgW="1117440" imgH="4442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2709" y="2733675"/>
                        <a:ext cx="3657600" cy="1441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8723" name="Rectangle 3"/>
          <p:cNvSpPr>
            <a:spLocks noGrp="1" noChangeArrowheads="1"/>
          </p:cNvSpPr>
          <p:nvPr>
            <p:ph idx="1"/>
          </p:nvPr>
        </p:nvSpPr>
        <p:spPr/>
        <p:txBody>
          <a:bodyPr/>
          <a:lstStyle/>
          <a:p>
            <a:r>
              <a:rPr lang="ru-RU" altLang="ru-RU" sz="2000"/>
              <a:t>Тогда для введенных функций получим на рассматриваемом отрезке систему ЛИНЕЙНЫХ обыкновенных дифференциальных уравнений с переменными коэффициентами</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58725" name="Rectangle 5"/>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8724" name="Object 4"/>
          <p:cNvGraphicFramePr>
            <a:graphicFrameLocks noChangeAspect="1"/>
          </p:cNvGraphicFramePr>
          <p:nvPr>
            <p:extLst>
              <p:ext uri="{D42A27DB-BD31-4B8C-83A1-F6EECF244321}">
                <p14:modId xmlns:p14="http://schemas.microsoft.com/office/powerpoint/2010/main" val="1811563513"/>
              </p:ext>
            </p:extLst>
          </p:nvPr>
        </p:nvGraphicFramePr>
        <p:xfrm>
          <a:off x="998220" y="2819293"/>
          <a:ext cx="6172200" cy="1363663"/>
        </p:xfrm>
        <a:graphic>
          <a:graphicData uri="http://schemas.openxmlformats.org/presentationml/2006/ole">
            <mc:AlternateContent xmlns:mc="http://schemas.openxmlformats.org/markup-compatibility/2006">
              <mc:Choice xmlns:v="urn:schemas-microsoft-com:vml" Requires="v">
                <p:oleObj spid="_x0000_s158750" name="Equation" r:id="rId3" imgW="1993680" imgH="444240" progId="Equation.DSMT4">
                  <p:embed/>
                </p:oleObj>
              </mc:Choice>
              <mc:Fallback>
                <p:oleObj name="Equation" r:id="rId3" imgW="1993680" imgH="4442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8220" y="2819293"/>
                        <a:ext cx="6172200" cy="1363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8727"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8726" name="Object 6"/>
          <p:cNvGraphicFramePr>
            <a:graphicFrameLocks noChangeAspect="1"/>
          </p:cNvGraphicFramePr>
          <p:nvPr>
            <p:extLst>
              <p:ext uri="{D42A27DB-BD31-4B8C-83A1-F6EECF244321}">
                <p14:modId xmlns:p14="http://schemas.microsoft.com/office/powerpoint/2010/main" val="2275874171"/>
              </p:ext>
            </p:extLst>
          </p:nvPr>
        </p:nvGraphicFramePr>
        <p:xfrm>
          <a:off x="1036320" y="4343400"/>
          <a:ext cx="6134100" cy="1365250"/>
        </p:xfrm>
        <a:graphic>
          <a:graphicData uri="http://schemas.openxmlformats.org/presentationml/2006/ole">
            <mc:AlternateContent xmlns:mc="http://schemas.openxmlformats.org/markup-compatibility/2006">
              <mc:Choice xmlns:v="urn:schemas-microsoft-com:vml" Requires="v">
                <p:oleObj spid="_x0000_s158751" name="Equation" r:id="rId5" imgW="1981080" imgH="444240" progId="Equation.DSMT4">
                  <p:embed/>
                </p:oleObj>
              </mc:Choice>
              <mc:Fallback>
                <p:oleObj name="Equation" r:id="rId5" imgW="1981080" imgH="4442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6320" y="4343400"/>
                        <a:ext cx="6134100"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59747" name="Rectangle 3"/>
          <p:cNvSpPr>
            <a:spLocks noGrp="1" noChangeArrowheads="1"/>
          </p:cNvSpPr>
          <p:nvPr>
            <p:ph idx="1"/>
          </p:nvPr>
        </p:nvSpPr>
        <p:spPr/>
        <p:txBody>
          <a:bodyPr/>
          <a:lstStyle/>
          <a:p>
            <a:r>
              <a:rPr lang="ru-RU" altLang="ru-RU"/>
              <a:t>Для получения начальных условий продифференцируем вектор начальных данных </a:t>
            </a:r>
          </a:p>
          <a:p>
            <a:endParaRPr lang="ru-RU" altLang="ru-RU"/>
          </a:p>
          <a:p>
            <a:pPr>
              <a:buFont typeface="Wingdings" panose="05000000000000000000" pitchFamily="2" charset="2"/>
              <a:buNone/>
            </a:pPr>
            <a:r>
              <a:rPr lang="ru-RU" altLang="ru-RU"/>
              <a:t>по переменной ξ</a:t>
            </a:r>
            <a:r>
              <a:rPr lang="en-US" altLang="ru-RU" i="1" baseline="-25000"/>
              <a:t>i</a:t>
            </a:r>
            <a:r>
              <a:rPr lang="ru-RU" altLang="ru-RU" baseline="-25000"/>
              <a:t>,0</a:t>
            </a:r>
            <a:r>
              <a:rPr lang="ru-RU" altLang="ru-RU"/>
              <a:t> Тогда для решения задачи Коши имеем вектор начальных данных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59749" name="Rectangle 5"/>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9748" name="Object 4"/>
          <p:cNvGraphicFramePr>
            <a:graphicFrameLocks noChangeAspect="1"/>
          </p:cNvGraphicFramePr>
          <p:nvPr>
            <p:extLst>
              <p:ext uri="{D42A27DB-BD31-4B8C-83A1-F6EECF244321}">
                <p14:modId xmlns:p14="http://schemas.microsoft.com/office/powerpoint/2010/main" val="1320904260"/>
              </p:ext>
            </p:extLst>
          </p:nvPr>
        </p:nvGraphicFramePr>
        <p:xfrm>
          <a:off x="1295400" y="2288507"/>
          <a:ext cx="3960813" cy="714375"/>
        </p:xfrm>
        <a:graphic>
          <a:graphicData uri="http://schemas.openxmlformats.org/presentationml/2006/ole">
            <mc:AlternateContent xmlns:mc="http://schemas.openxmlformats.org/markup-compatibility/2006">
              <mc:Choice xmlns:v="urn:schemas-microsoft-com:vml" Requires="v">
                <p:oleObj spid="_x0000_s159774" name="Equation" r:id="rId3" imgW="1358640" imgH="241200" progId="Equation.DSMT4">
                  <p:embed/>
                </p:oleObj>
              </mc:Choice>
              <mc:Fallback>
                <p:oleObj name="Equation" r:id="rId3" imgW="1358640" imgH="2412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88507"/>
                        <a:ext cx="3960813" cy="714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75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59750" name="Object 6"/>
          <p:cNvGraphicFramePr>
            <a:graphicFrameLocks noChangeAspect="1"/>
          </p:cNvGraphicFramePr>
          <p:nvPr>
            <p:extLst>
              <p:ext uri="{D42A27DB-BD31-4B8C-83A1-F6EECF244321}">
                <p14:modId xmlns:p14="http://schemas.microsoft.com/office/powerpoint/2010/main" val="3393769721"/>
              </p:ext>
            </p:extLst>
          </p:nvPr>
        </p:nvGraphicFramePr>
        <p:xfrm>
          <a:off x="1066800" y="4009391"/>
          <a:ext cx="6673850" cy="866775"/>
        </p:xfrm>
        <a:graphic>
          <a:graphicData uri="http://schemas.openxmlformats.org/presentationml/2006/ole">
            <mc:AlternateContent xmlns:mc="http://schemas.openxmlformats.org/markup-compatibility/2006">
              <mc:Choice xmlns:v="urn:schemas-microsoft-com:vml" Requires="v">
                <p:oleObj spid="_x0000_s159775" name="Equation" r:id="rId5" imgW="1879560" imgH="241200" progId="Equation.DSMT4">
                  <p:embed/>
                </p:oleObj>
              </mc:Choice>
              <mc:Fallback>
                <p:oleObj name="Equation" r:id="rId5" imgW="1879560" imgH="2412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4009391"/>
                        <a:ext cx="667385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AutoShape 2"/>
          <p:cNvSpPr>
            <a:spLocks noGrp="1" noChangeArrowheads="1"/>
          </p:cNvSpPr>
          <p:nvPr>
            <p:ph type="title"/>
          </p:nvPr>
        </p:nvSpPr>
        <p:spPr/>
        <p:txBody>
          <a:bodyPr/>
          <a:lstStyle/>
          <a:p>
            <a:r>
              <a:rPr lang="ru-RU" altLang="ru-RU" sz="3200" i="1"/>
              <a:t>Вычисление элементов матрицы Якоби</a:t>
            </a:r>
            <a:r>
              <a:rPr lang="ru-RU" altLang="ru-RU" sz="3200"/>
              <a:t> </a:t>
            </a:r>
          </a:p>
        </p:txBody>
      </p:sp>
      <p:sp>
        <p:nvSpPr>
          <p:cNvPr id="160771" name="Rectangle 3"/>
          <p:cNvSpPr>
            <a:spLocks noGrp="1" noChangeArrowheads="1"/>
          </p:cNvSpPr>
          <p:nvPr>
            <p:ph idx="1"/>
          </p:nvPr>
        </p:nvSpPr>
        <p:spPr/>
        <p:txBody>
          <a:bodyPr/>
          <a:lstStyle/>
          <a:p>
            <a:pPr>
              <a:lnSpc>
                <a:spcPct val="90000"/>
              </a:lnSpc>
            </a:pPr>
            <a:r>
              <a:rPr lang="ru-RU" altLang="ru-RU"/>
              <a:t>Решив задачу Коши для линейной системы В ВАРИАЦИЯХ с приведенными начальными данными, на правом конце отрезка получим значения ДВУХ производных, входящих в матрицу Якоби. Решение системы в вариациях обычно выполняется одновременно с решением исходной нелинейной системы. </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AutoShape 2"/>
          <p:cNvSpPr>
            <a:spLocks noGrp="1" noChangeArrowheads="1"/>
          </p:cNvSpPr>
          <p:nvPr>
            <p:ph type="title"/>
          </p:nvPr>
        </p:nvSpPr>
        <p:spPr/>
        <p:txBody>
          <a:bodyPr/>
          <a:lstStyle/>
          <a:p>
            <a:r>
              <a:rPr lang="ru-RU" altLang="ru-RU" sz="3200" i="1"/>
              <a:t>Вычисление элементов матрицы Якоби</a:t>
            </a:r>
          </a:p>
        </p:txBody>
      </p:sp>
      <p:sp>
        <p:nvSpPr>
          <p:cNvPr id="161795" name="Rectangle 3"/>
          <p:cNvSpPr>
            <a:spLocks noGrp="1" noChangeArrowheads="1"/>
          </p:cNvSpPr>
          <p:nvPr>
            <p:ph idx="1"/>
          </p:nvPr>
        </p:nvSpPr>
        <p:spPr/>
        <p:txBody>
          <a:bodyPr/>
          <a:lstStyle/>
          <a:p>
            <a:r>
              <a:rPr lang="ru-RU" altLang="ru-RU"/>
              <a:t>Дальнейшее заполнение элементов матрицы Якоби затруднений уже не вызывает. При дифференцировании по параметру ξ</a:t>
            </a:r>
            <a:r>
              <a:rPr lang="en-US" altLang="ru-RU" i="1" baseline="-25000"/>
              <a:t>i</a:t>
            </a:r>
            <a:r>
              <a:rPr lang="ru-RU" altLang="ru-RU" baseline="-25000"/>
              <a:t>,1</a:t>
            </a:r>
            <a:r>
              <a:rPr lang="ru-RU" altLang="ru-RU"/>
              <a:t> аналогично получается задача Коши для функций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6179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1796" name="Object 4"/>
          <p:cNvGraphicFramePr>
            <a:graphicFrameLocks noChangeAspect="1"/>
          </p:cNvGraphicFramePr>
          <p:nvPr>
            <p:extLst>
              <p:ext uri="{D42A27DB-BD31-4B8C-83A1-F6EECF244321}">
                <p14:modId xmlns:p14="http://schemas.microsoft.com/office/powerpoint/2010/main" val="1564855451"/>
              </p:ext>
            </p:extLst>
          </p:nvPr>
        </p:nvGraphicFramePr>
        <p:xfrm>
          <a:off x="853439" y="2895600"/>
          <a:ext cx="2819400" cy="1103313"/>
        </p:xfrm>
        <a:graphic>
          <a:graphicData uri="http://schemas.openxmlformats.org/presentationml/2006/ole">
            <mc:AlternateContent xmlns:mc="http://schemas.openxmlformats.org/markup-compatibility/2006">
              <mc:Choice xmlns:v="urn:schemas-microsoft-com:vml" Requires="v">
                <p:oleObj spid="_x0000_s161822" name="Equation" r:id="rId3" imgW="1130040" imgH="444240" progId="Equation.DSMT4">
                  <p:embed/>
                </p:oleObj>
              </mc:Choice>
              <mc:Fallback>
                <p:oleObj name="Equation" r:id="rId3" imgW="1130040" imgH="4442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439" y="2895600"/>
                        <a:ext cx="2819400" cy="1103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1799"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1798" name="Object 6"/>
          <p:cNvGraphicFramePr>
            <a:graphicFrameLocks noChangeAspect="1"/>
          </p:cNvGraphicFramePr>
          <p:nvPr>
            <p:extLst>
              <p:ext uri="{D42A27DB-BD31-4B8C-83A1-F6EECF244321}">
                <p14:modId xmlns:p14="http://schemas.microsoft.com/office/powerpoint/2010/main" val="1374075751"/>
              </p:ext>
            </p:extLst>
          </p:nvPr>
        </p:nvGraphicFramePr>
        <p:xfrm>
          <a:off x="4038600" y="2944125"/>
          <a:ext cx="3200400" cy="1277938"/>
        </p:xfrm>
        <a:graphic>
          <a:graphicData uri="http://schemas.openxmlformats.org/presentationml/2006/ole">
            <mc:AlternateContent xmlns:mc="http://schemas.openxmlformats.org/markup-compatibility/2006">
              <mc:Choice xmlns:v="urn:schemas-microsoft-com:vml" Requires="v">
                <p:oleObj spid="_x0000_s161823" name="Equation" r:id="rId5" imgW="1104840" imgH="444240" progId="Equation.DSMT4">
                  <p:embed/>
                </p:oleObj>
              </mc:Choice>
              <mc:Fallback>
                <p:oleObj name="Equation" r:id="rId5" imgW="1104840" imgH="4442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2944125"/>
                        <a:ext cx="3200400" cy="1277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AutoShape 2"/>
          <p:cNvSpPr>
            <a:spLocks noGrp="1" noChangeArrowheads="1"/>
          </p:cNvSpPr>
          <p:nvPr>
            <p:ph type="title"/>
          </p:nvPr>
        </p:nvSpPr>
        <p:spPr/>
        <p:txBody>
          <a:bodyPr/>
          <a:lstStyle/>
          <a:p>
            <a:r>
              <a:rPr lang="ru-RU" altLang="ru-RU" sz="3200" i="1"/>
              <a:t>Вычисление элементов матрицы Якоби</a:t>
            </a:r>
          </a:p>
        </p:txBody>
      </p:sp>
      <p:sp>
        <p:nvSpPr>
          <p:cNvPr id="162819" name="Rectangle 3"/>
          <p:cNvSpPr>
            <a:spLocks noGrp="1" noChangeArrowheads="1"/>
          </p:cNvSpPr>
          <p:nvPr>
            <p:ph idx="1"/>
          </p:nvPr>
        </p:nvSpPr>
        <p:spPr/>
        <p:txBody>
          <a:bodyPr/>
          <a:lstStyle/>
          <a:p>
            <a:r>
              <a:rPr lang="ru-RU" altLang="ru-RU"/>
              <a:t>Для этого решается система в вариациях</a:t>
            </a:r>
          </a:p>
          <a:p>
            <a:endParaRPr lang="ru-RU" altLang="ru-RU"/>
          </a:p>
          <a:p>
            <a:endParaRPr lang="ru-RU" altLang="ru-RU"/>
          </a:p>
          <a:p>
            <a:endParaRPr lang="ru-RU" altLang="ru-RU"/>
          </a:p>
          <a:p>
            <a:endParaRPr lang="ru-RU" altLang="ru-RU"/>
          </a:p>
          <a:p>
            <a:pPr>
              <a:buFont typeface="Wingdings" panose="05000000000000000000" pitchFamily="2" charset="2"/>
              <a:buNone/>
            </a:pPr>
            <a:r>
              <a:rPr lang="ru-RU" altLang="ru-RU"/>
              <a:t>С условиями </a:t>
            </a:r>
          </a:p>
        </p:txBody>
      </p:sp>
      <p:sp>
        <p:nvSpPr>
          <p:cNvPr id="11" name="Нижний колонтитул 4"/>
          <p:cNvSpPr>
            <a:spLocks noGrp="1"/>
          </p:cNvSpPr>
          <p:nvPr>
            <p:ph type="ftr" sz="quarter" idx="11"/>
          </p:nvPr>
        </p:nvSpPr>
        <p:spPr/>
        <p:txBody>
          <a:bodyPr/>
          <a:lstStyle/>
          <a:p>
            <a:r>
              <a:rPr lang="ru-RU" altLang="ru-RU"/>
              <a:t>МФТИ - 2017</a:t>
            </a:r>
          </a:p>
        </p:txBody>
      </p:sp>
      <p:sp>
        <p:nvSpPr>
          <p:cNvPr id="162821" name="Rectangle 5"/>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2820" name="Object 4"/>
          <p:cNvGraphicFramePr>
            <a:graphicFrameLocks noChangeAspect="1"/>
          </p:cNvGraphicFramePr>
          <p:nvPr>
            <p:extLst>
              <p:ext uri="{D42A27DB-BD31-4B8C-83A1-F6EECF244321}">
                <p14:modId xmlns:p14="http://schemas.microsoft.com/office/powerpoint/2010/main" val="3914045981"/>
              </p:ext>
            </p:extLst>
          </p:nvPr>
        </p:nvGraphicFramePr>
        <p:xfrm>
          <a:off x="1767840" y="2237900"/>
          <a:ext cx="4648200" cy="1046163"/>
        </p:xfrm>
        <a:graphic>
          <a:graphicData uri="http://schemas.openxmlformats.org/presentationml/2006/ole">
            <mc:AlternateContent xmlns:mc="http://schemas.openxmlformats.org/markup-compatibility/2006">
              <mc:Choice xmlns:v="urn:schemas-microsoft-com:vml" Requires="v">
                <p:oleObj spid="_x0000_s162859" name="Equation" r:id="rId3" imgW="1955520" imgH="444240" progId="Equation.DSMT4">
                  <p:embed/>
                </p:oleObj>
              </mc:Choice>
              <mc:Fallback>
                <p:oleObj name="Equation" r:id="rId3" imgW="1955520" imgH="4442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7840" y="2237900"/>
                        <a:ext cx="4648200" cy="1046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23" name="Rectangle 7"/>
          <p:cNvSpPr>
            <a:spLocks noChangeArrowheads="1"/>
          </p:cNvSpPr>
          <p:nvPr/>
        </p:nvSpPr>
        <p:spPr bwMode="auto">
          <a:xfrm>
            <a:off x="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2822" name="Object 6"/>
          <p:cNvGraphicFramePr>
            <a:graphicFrameLocks noChangeAspect="1"/>
          </p:cNvGraphicFramePr>
          <p:nvPr>
            <p:extLst>
              <p:ext uri="{D42A27DB-BD31-4B8C-83A1-F6EECF244321}">
                <p14:modId xmlns:p14="http://schemas.microsoft.com/office/powerpoint/2010/main" val="2534420166"/>
              </p:ext>
            </p:extLst>
          </p:nvPr>
        </p:nvGraphicFramePr>
        <p:xfrm>
          <a:off x="2010727" y="3284063"/>
          <a:ext cx="4162425" cy="965200"/>
        </p:xfrm>
        <a:graphic>
          <a:graphicData uri="http://schemas.openxmlformats.org/presentationml/2006/ole">
            <mc:AlternateContent xmlns:mc="http://schemas.openxmlformats.org/markup-compatibility/2006">
              <mc:Choice xmlns:v="urn:schemas-microsoft-com:vml" Requires="v">
                <p:oleObj spid="_x0000_s162860" name="Equation" r:id="rId5" imgW="1904760" imgH="444240" progId="Equation.DSMT4">
                  <p:embed/>
                </p:oleObj>
              </mc:Choice>
              <mc:Fallback>
                <p:oleObj name="Equation" r:id="rId5" imgW="1904760" imgH="44424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0727" y="3284063"/>
                        <a:ext cx="4162425"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2825" name="Rectangle 9"/>
          <p:cNvSpPr>
            <a:spLocks noChangeArrowheads="1"/>
          </p:cNvSpPr>
          <p:nvPr/>
        </p:nvSpPr>
        <p:spPr bwMode="auto">
          <a:xfrm>
            <a:off x="0" y="3306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2824" name="Object 8"/>
          <p:cNvGraphicFramePr>
            <a:graphicFrameLocks noChangeAspect="1"/>
          </p:cNvGraphicFramePr>
          <p:nvPr>
            <p:extLst>
              <p:ext uri="{D42A27DB-BD31-4B8C-83A1-F6EECF244321}">
                <p14:modId xmlns:p14="http://schemas.microsoft.com/office/powerpoint/2010/main" val="588336033"/>
              </p:ext>
            </p:extLst>
          </p:nvPr>
        </p:nvGraphicFramePr>
        <p:xfrm>
          <a:off x="1767840" y="4755040"/>
          <a:ext cx="4986338" cy="658813"/>
        </p:xfrm>
        <a:graphic>
          <a:graphicData uri="http://schemas.openxmlformats.org/presentationml/2006/ole">
            <mc:AlternateContent xmlns:mc="http://schemas.openxmlformats.org/markup-compatibility/2006">
              <mc:Choice xmlns:v="urn:schemas-microsoft-com:vml" Requires="v">
                <p:oleObj spid="_x0000_s162861" name="Equation" r:id="rId7" imgW="1854000" imgH="241200" progId="Equation.DSMT4">
                  <p:embed/>
                </p:oleObj>
              </mc:Choice>
              <mc:Fallback>
                <p:oleObj name="Equation" r:id="rId7" imgW="1854000" imgH="241200"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7840" y="4755040"/>
                        <a:ext cx="4986338" cy="6588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AutoShape 2"/>
          <p:cNvSpPr>
            <a:spLocks noGrp="1" noChangeArrowheads="1"/>
          </p:cNvSpPr>
          <p:nvPr>
            <p:ph type="title"/>
          </p:nvPr>
        </p:nvSpPr>
        <p:spPr/>
        <p:txBody>
          <a:bodyPr/>
          <a:lstStyle/>
          <a:p>
            <a:r>
              <a:rPr lang="ru-RU" altLang="ru-RU"/>
              <a:t>Заключительные замечания</a:t>
            </a:r>
          </a:p>
        </p:txBody>
      </p:sp>
      <p:sp>
        <p:nvSpPr>
          <p:cNvPr id="163843" name="Rectangle 3"/>
          <p:cNvSpPr>
            <a:spLocks noGrp="1" noChangeArrowheads="1"/>
          </p:cNvSpPr>
          <p:nvPr>
            <p:ph idx="1"/>
          </p:nvPr>
        </p:nvSpPr>
        <p:spPr/>
        <p:txBody>
          <a:bodyPr/>
          <a:lstStyle/>
          <a:p>
            <a:pPr>
              <a:lnSpc>
                <a:spcPct val="90000"/>
              </a:lnSpc>
            </a:pPr>
            <a:r>
              <a:rPr lang="ru-RU" altLang="ru-RU" sz="2000"/>
              <a:t>При обычной стрельбе надо на каждой итерации по нелинейности (по пристрелочным параметрам) решать одну задачу Коши. Если есть желание получившуюся систему для пристрелочных параметров решать с помощью уравнений в вариациях, то число задач Коши вырастает до трех. В параллельной пристрелке число решаемых задач Коши вырастает до 5. Число арифметических действий на этом этапе увеличивается, алгоритм получается заведомо неэкономичным. Кроме того, при решении уравнений методом Ньютона необходимо обращать матрицу более высокого порядка. </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AutoShape 2"/>
          <p:cNvSpPr>
            <a:spLocks noGrp="1" noChangeArrowheads="1"/>
          </p:cNvSpPr>
          <p:nvPr>
            <p:ph type="title"/>
          </p:nvPr>
        </p:nvSpPr>
        <p:spPr/>
        <p:txBody>
          <a:bodyPr/>
          <a:lstStyle/>
          <a:p>
            <a:r>
              <a:rPr lang="ru-RU" altLang="ru-RU"/>
              <a:t>Заключительные замечания</a:t>
            </a:r>
          </a:p>
        </p:txBody>
      </p:sp>
      <p:sp>
        <p:nvSpPr>
          <p:cNvPr id="164867" name="Rectangle 3"/>
          <p:cNvSpPr>
            <a:spLocks noGrp="1" noChangeArrowheads="1"/>
          </p:cNvSpPr>
          <p:nvPr>
            <p:ph idx="1"/>
          </p:nvPr>
        </p:nvSpPr>
        <p:spPr/>
        <p:txBody>
          <a:bodyPr/>
          <a:lstStyle/>
          <a:p>
            <a:r>
              <a:rPr lang="ru-RU" altLang="ru-RU"/>
              <a:t>При решении задачи методом параллельной пристрелки будут влиять величины</a:t>
            </a:r>
          </a:p>
          <a:p>
            <a:endParaRPr lang="ru-RU" altLang="ru-RU"/>
          </a:p>
          <a:p>
            <a:pPr>
              <a:buFont typeface="Wingdings" panose="05000000000000000000" pitchFamily="2" charset="2"/>
              <a:buNone/>
            </a:pPr>
            <a:endParaRPr lang="ru-RU" altLang="ru-RU"/>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6486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4868" name="Object 4"/>
          <p:cNvGraphicFramePr>
            <a:graphicFrameLocks noChangeAspect="1"/>
          </p:cNvGraphicFramePr>
          <p:nvPr/>
        </p:nvGraphicFramePr>
        <p:xfrm>
          <a:off x="3136900" y="3276600"/>
          <a:ext cx="1344613" cy="568325"/>
        </p:xfrm>
        <a:graphic>
          <a:graphicData uri="http://schemas.openxmlformats.org/presentationml/2006/ole">
            <mc:AlternateContent xmlns:mc="http://schemas.openxmlformats.org/markup-compatibility/2006">
              <mc:Choice xmlns:v="urn:schemas-microsoft-com:vml" Requires="v">
                <p:oleObj spid="_x0000_s164894" name="Equation" r:id="rId3" imgW="634680" imgH="266400" progId="Equation.DSMT4">
                  <p:embed/>
                </p:oleObj>
              </mc:Choice>
              <mc:Fallback>
                <p:oleObj name="Equation" r:id="rId3" imgW="634680" imgH="2664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900" y="3276600"/>
                        <a:ext cx="1344613"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4871" name="Rectangle 7"/>
          <p:cNvSpPr>
            <a:spLocks noChangeArrowheads="1"/>
          </p:cNvSpPr>
          <p:nvPr/>
        </p:nvSpPr>
        <p:spPr bwMode="auto">
          <a:xfrm>
            <a:off x="0" y="31813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64870" name="Object 6"/>
          <p:cNvGraphicFramePr>
            <a:graphicFrameLocks noChangeAspect="1"/>
          </p:cNvGraphicFramePr>
          <p:nvPr/>
        </p:nvGraphicFramePr>
        <p:xfrm>
          <a:off x="882650" y="4495800"/>
          <a:ext cx="7302500" cy="1157288"/>
        </p:xfrm>
        <a:graphic>
          <a:graphicData uri="http://schemas.openxmlformats.org/presentationml/2006/ole">
            <mc:AlternateContent xmlns:mc="http://schemas.openxmlformats.org/markup-compatibility/2006">
              <mc:Choice xmlns:v="urn:schemas-microsoft-com:vml" Requires="v">
                <p:oleObj spid="_x0000_s164895" name="Equation" r:id="rId5" imgW="3124080" imgH="495000" progId="Equation.DSMT4">
                  <p:embed/>
                </p:oleObj>
              </mc:Choice>
              <mc:Fallback>
                <p:oleObj name="Equation" r:id="rId5" imgW="3124080" imgH="4950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2650" y="4495800"/>
                        <a:ext cx="7302500" cy="1157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AutoShape 2"/>
          <p:cNvSpPr>
            <a:spLocks noGrp="1" noChangeArrowheads="1"/>
          </p:cNvSpPr>
          <p:nvPr>
            <p:ph type="title"/>
          </p:nvPr>
        </p:nvSpPr>
        <p:spPr/>
        <p:txBody>
          <a:bodyPr/>
          <a:lstStyle/>
          <a:p>
            <a:r>
              <a:rPr lang="ru-RU" altLang="ru-RU"/>
              <a:t>Заключительные замечания</a:t>
            </a:r>
          </a:p>
        </p:txBody>
      </p:sp>
      <p:sp>
        <p:nvSpPr>
          <p:cNvPr id="165891" name="Rectangle 3"/>
          <p:cNvSpPr>
            <a:spLocks noGrp="1" noChangeArrowheads="1"/>
          </p:cNvSpPr>
          <p:nvPr>
            <p:ph idx="1"/>
          </p:nvPr>
        </p:nvSpPr>
        <p:spPr/>
        <p:txBody>
          <a:bodyPr/>
          <a:lstStyle/>
          <a:p>
            <a:pPr>
              <a:lnSpc>
                <a:spcPct val="90000"/>
              </a:lnSpc>
            </a:pPr>
            <a:r>
              <a:rPr lang="ru-RU" altLang="ru-RU" sz="2400"/>
              <a:t>За счет удачного выбора узлов разбиения можно добиться хорошей обусловленности матрицы и, следовательно, быстрой сходимости метода! При этом существенную роль играют и выбор начальных значений пристрелочных параметров, и выбор точек разбиения (деления по зонам ответственности исполнителей). А это уже вопросы неалгоритмизируемые до конца, их решение зависит от искусства вычислителей!</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Мотивировка</a:t>
            </a:r>
          </a:p>
        </p:txBody>
      </p:sp>
      <p:sp>
        <p:nvSpPr>
          <p:cNvPr id="3" name="Объект 2"/>
          <p:cNvSpPr>
            <a:spLocks noGrp="1"/>
          </p:cNvSpPr>
          <p:nvPr>
            <p:ph idx="1"/>
          </p:nvPr>
        </p:nvSpPr>
        <p:spPr/>
        <p:txBody>
          <a:bodyPr/>
          <a:lstStyle/>
          <a:p>
            <a:r>
              <a:rPr lang="ru-RU" dirty="0"/>
              <a:t>Как правило, краевые задачи ставятся для систем меньшей размерности, чем задача Коши</a:t>
            </a:r>
          </a:p>
        </p:txBody>
      </p:sp>
      <p:sp>
        <p:nvSpPr>
          <p:cNvPr id="4" name="Нижний колонтитул 3"/>
          <p:cNvSpPr>
            <a:spLocks noGrp="1"/>
          </p:cNvSpPr>
          <p:nvPr>
            <p:ph type="ftr" sz="quarter" idx="11"/>
          </p:nvPr>
        </p:nvSpPr>
        <p:spPr/>
        <p:txBody>
          <a:bodyPr/>
          <a:lstStyle/>
          <a:p>
            <a:r>
              <a:rPr lang="ru-RU" altLang="ru-RU"/>
              <a:t>МФТИ - 2017</a:t>
            </a:r>
          </a:p>
        </p:txBody>
      </p:sp>
    </p:spTree>
    <p:extLst>
      <p:ext uri="{BB962C8B-B14F-4D97-AF65-F5344CB8AC3E}">
        <p14:creationId xmlns:p14="http://schemas.microsoft.com/office/powerpoint/2010/main" val="26931278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AutoShape 2"/>
          <p:cNvSpPr>
            <a:spLocks noGrp="1" noChangeArrowheads="1"/>
          </p:cNvSpPr>
          <p:nvPr>
            <p:ph type="title"/>
          </p:nvPr>
        </p:nvSpPr>
        <p:spPr/>
        <p:txBody>
          <a:bodyPr/>
          <a:lstStyle/>
          <a:p>
            <a:r>
              <a:rPr lang="ru-RU" altLang="ru-RU"/>
              <a:t>Заключительные замечания</a:t>
            </a:r>
          </a:p>
        </p:txBody>
      </p:sp>
      <p:sp>
        <p:nvSpPr>
          <p:cNvPr id="166915" name="Rectangle 3"/>
          <p:cNvSpPr>
            <a:spLocks noGrp="1" noChangeArrowheads="1"/>
          </p:cNvSpPr>
          <p:nvPr>
            <p:ph idx="1"/>
          </p:nvPr>
        </p:nvSpPr>
        <p:spPr/>
        <p:txBody>
          <a:bodyPr/>
          <a:lstStyle/>
          <a:p>
            <a:r>
              <a:rPr lang="ru-RU" altLang="ru-RU"/>
              <a:t>Устойчивость краевых задач часто зависит от выбора устойчивого направления интегрирования. В методе параллельной пристрелки можно на разных отрезках менять направление интегрирования. </a:t>
            </a:r>
          </a:p>
        </p:txBody>
      </p:sp>
      <p:sp>
        <p:nvSpPr>
          <p:cNvPr id="5" name="Нижний колонтитул 4"/>
          <p:cNvSpPr>
            <a:spLocks noGrp="1"/>
          </p:cNvSpPr>
          <p:nvPr>
            <p:ph type="ftr" sz="quarter" idx="11"/>
          </p:nvPr>
        </p:nvSpPr>
        <p:spPr/>
        <p:txBody>
          <a:bodyPr/>
          <a:lstStyle/>
          <a:p>
            <a:r>
              <a:rPr lang="ru-RU" altLang="ru-RU"/>
              <a:t>МФТИ - 2017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Мотивировка</a:t>
            </a:r>
          </a:p>
        </p:txBody>
      </p:sp>
      <p:sp>
        <p:nvSpPr>
          <p:cNvPr id="3" name="Объект 2"/>
          <p:cNvSpPr>
            <a:spLocks noGrp="1"/>
          </p:cNvSpPr>
          <p:nvPr>
            <p:ph idx="1"/>
          </p:nvPr>
        </p:nvSpPr>
        <p:spPr/>
        <p:txBody>
          <a:bodyPr/>
          <a:lstStyle/>
          <a:p>
            <a:r>
              <a:rPr lang="ru-RU" dirty="0"/>
              <a:t>Для линейных и нелинейных задач трудоемкость значительно отличается</a:t>
            </a:r>
          </a:p>
        </p:txBody>
      </p:sp>
      <p:sp>
        <p:nvSpPr>
          <p:cNvPr id="4" name="Нижний колонтитул 3"/>
          <p:cNvSpPr>
            <a:spLocks noGrp="1"/>
          </p:cNvSpPr>
          <p:nvPr>
            <p:ph type="ftr" sz="quarter" idx="11"/>
          </p:nvPr>
        </p:nvSpPr>
        <p:spPr/>
        <p:txBody>
          <a:bodyPr/>
          <a:lstStyle/>
          <a:p>
            <a:r>
              <a:rPr lang="ru-RU" altLang="ru-RU"/>
              <a:t>МФТИ - 2017</a:t>
            </a:r>
          </a:p>
        </p:txBody>
      </p:sp>
    </p:spTree>
    <p:extLst>
      <p:ext uri="{BB962C8B-B14F-4D97-AF65-F5344CB8AC3E}">
        <p14:creationId xmlns:p14="http://schemas.microsoft.com/office/powerpoint/2010/main" val="2068103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ru-RU" altLang="ru-RU" sz="3200"/>
              <a:t>Краевая задача на примере уравнения второго порядка</a:t>
            </a:r>
          </a:p>
        </p:txBody>
      </p:sp>
      <p:sp>
        <p:nvSpPr>
          <p:cNvPr id="6147" name="Rectangle 3"/>
          <p:cNvSpPr>
            <a:spLocks noGrp="1" noChangeArrowheads="1"/>
          </p:cNvSpPr>
          <p:nvPr>
            <p:ph idx="1"/>
          </p:nvPr>
        </p:nvSpPr>
        <p:spPr/>
        <p:txBody>
          <a:bodyPr/>
          <a:lstStyle/>
          <a:p>
            <a:endParaRPr lang="ru-RU" altLang="ru-RU" dirty="0">
              <a:solidFill>
                <a:schemeClr val="bg2"/>
              </a:solidFill>
            </a:endParaRPr>
          </a:p>
          <a:p>
            <a:endParaRPr lang="ru-RU" altLang="ru-RU" dirty="0">
              <a:solidFill>
                <a:schemeClr val="bg2"/>
              </a:solidFill>
            </a:endParaRPr>
          </a:p>
          <a:p>
            <a:endParaRPr lang="ru-RU" altLang="ru-RU" dirty="0">
              <a:solidFill>
                <a:schemeClr val="bg2"/>
              </a:solidFill>
            </a:endParaRPr>
          </a:p>
          <a:p>
            <a:r>
              <a:rPr lang="ru-RU" altLang="ru-RU" dirty="0">
                <a:solidFill>
                  <a:schemeClr val="tx1"/>
                </a:solidFill>
              </a:rPr>
              <a:t>Для простоты рассмотрим только условия первого рода</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615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6151" name="Object 7"/>
          <p:cNvGraphicFramePr>
            <a:graphicFrameLocks noChangeAspect="1"/>
          </p:cNvGraphicFramePr>
          <p:nvPr>
            <p:extLst>
              <p:ext uri="{D42A27DB-BD31-4B8C-83A1-F6EECF244321}">
                <p14:modId xmlns:p14="http://schemas.microsoft.com/office/powerpoint/2010/main" val="3431296572"/>
              </p:ext>
            </p:extLst>
          </p:nvPr>
        </p:nvGraphicFramePr>
        <p:xfrm>
          <a:off x="1250506" y="2160583"/>
          <a:ext cx="5103804" cy="965311"/>
        </p:xfrm>
        <a:graphic>
          <a:graphicData uri="http://schemas.openxmlformats.org/presentationml/2006/ole">
            <mc:AlternateContent xmlns:mc="http://schemas.openxmlformats.org/markup-compatibility/2006">
              <mc:Choice xmlns:v="urn:schemas-microsoft-com:vml" Requires="v">
                <p:oleObj spid="_x0000_s6177" name="Equation" r:id="rId3" imgW="1155600" imgH="203040" progId="Equation.DSMT4">
                  <p:embed/>
                </p:oleObj>
              </mc:Choice>
              <mc:Fallback>
                <p:oleObj name="Equation" r:id="rId3" imgW="1155600" imgH="20304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0506" y="2160583"/>
                        <a:ext cx="5103804" cy="965311"/>
                      </a:xfrm>
                      <a:prstGeom prst="rect">
                        <a:avLst/>
                      </a:prstGeom>
                      <a:noFill/>
                      <a:extLst/>
                    </p:spPr>
                  </p:pic>
                </p:oleObj>
              </mc:Fallback>
            </mc:AlternateContent>
          </a:graphicData>
        </a:graphic>
      </p:graphicFrame>
      <p:sp>
        <p:nvSpPr>
          <p:cNvPr id="6154" name="Rectangle 10"/>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6153" name="Object 9"/>
          <p:cNvGraphicFramePr>
            <a:graphicFrameLocks noChangeAspect="1"/>
          </p:cNvGraphicFramePr>
          <p:nvPr>
            <p:extLst>
              <p:ext uri="{D42A27DB-BD31-4B8C-83A1-F6EECF244321}">
                <p14:modId xmlns:p14="http://schemas.microsoft.com/office/powerpoint/2010/main" val="3684395249"/>
              </p:ext>
            </p:extLst>
          </p:nvPr>
        </p:nvGraphicFramePr>
        <p:xfrm>
          <a:off x="990600" y="4039447"/>
          <a:ext cx="6735763" cy="1104900"/>
        </p:xfrm>
        <a:graphic>
          <a:graphicData uri="http://schemas.openxmlformats.org/presentationml/2006/ole">
            <mc:AlternateContent xmlns:mc="http://schemas.openxmlformats.org/markup-compatibility/2006">
              <mc:Choice xmlns:v="urn:schemas-microsoft-com:vml" Requires="v">
                <p:oleObj spid="_x0000_s6178" name="Equation" r:id="rId5" imgW="1396800" imgH="228600" progId="Equation.DSMT4">
                  <p:embed/>
                </p:oleObj>
              </mc:Choice>
              <mc:Fallback>
                <p:oleObj name="Equation" r:id="rId5" imgW="1396800" imgH="2286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039447"/>
                        <a:ext cx="6735763"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ru-RU" altLang="ru-RU" sz="3200"/>
              <a:t>Метод стрельбы – сведение к задаче Коши</a:t>
            </a:r>
          </a:p>
        </p:txBody>
      </p:sp>
      <p:pic>
        <p:nvPicPr>
          <p:cNvPr id="2" name="Объект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209800"/>
            <a:ext cx="7543800" cy="3962400"/>
          </a:xfrm>
        </p:spPr>
      </p:pic>
      <p:sp>
        <p:nvSpPr>
          <p:cNvPr id="17" name="Нижний колонтитул 4"/>
          <p:cNvSpPr>
            <a:spLocks noGrp="1"/>
          </p:cNvSpPr>
          <p:nvPr>
            <p:ph type="ftr" sz="quarter" idx="11"/>
          </p:nvPr>
        </p:nvSpPr>
        <p:spPr/>
        <p:txBody>
          <a:bodyPr/>
          <a:lstStyle/>
          <a:p>
            <a:r>
              <a:rPr lang="ru-RU" altLang="ru-RU"/>
              <a:t>МФТИ - 2017</a:t>
            </a:r>
          </a:p>
        </p:txBody>
      </p:sp>
      <p:sp>
        <p:nvSpPr>
          <p:cNvPr id="1126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71" name="Rectangle 7"/>
          <p:cNvSpPr>
            <a:spLocks noChangeArrowheads="1"/>
          </p:cNvSpPr>
          <p:nvPr/>
        </p:nvSpPr>
        <p:spPr bwMode="auto">
          <a:xfrm>
            <a:off x="0" y="3333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73" name="Rectangle 9"/>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7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77"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79"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81" name="Rectangle 17"/>
          <p:cNvSpPr>
            <a:spLocks noChangeArrowheads="1"/>
          </p:cNvSpPr>
          <p:nvPr/>
        </p:nvSpPr>
        <p:spPr bwMode="auto">
          <a:xfrm>
            <a:off x="0" y="3328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83"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85"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87"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
        <p:nvSpPr>
          <p:cNvPr id="11289"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AutoShape 2"/>
          <p:cNvSpPr>
            <a:spLocks noGrp="1" noChangeArrowheads="1"/>
          </p:cNvSpPr>
          <p:nvPr>
            <p:ph type="title"/>
          </p:nvPr>
        </p:nvSpPr>
        <p:spPr/>
        <p:txBody>
          <a:bodyPr/>
          <a:lstStyle/>
          <a:p>
            <a:r>
              <a:rPr lang="ru-RU" altLang="ru-RU" sz="3200"/>
              <a:t>Решение задачи методом стрельбы</a:t>
            </a:r>
          </a:p>
        </p:txBody>
      </p:sp>
      <p:sp>
        <p:nvSpPr>
          <p:cNvPr id="142339" name="Rectangle 3"/>
          <p:cNvSpPr>
            <a:spLocks noGrp="1" noChangeArrowheads="1"/>
          </p:cNvSpPr>
          <p:nvPr>
            <p:ph idx="1"/>
          </p:nvPr>
        </p:nvSpPr>
        <p:spPr/>
        <p:txBody>
          <a:bodyPr/>
          <a:lstStyle/>
          <a:p>
            <a:pPr>
              <a:buFont typeface="Wingdings" panose="05000000000000000000" pitchFamily="2" charset="2"/>
              <a:buNone/>
            </a:pPr>
            <a:r>
              <a:rPr lang="ru-RU" altLang="ru-RU"/>
              <a:t>Для этого заменим краевые условия для рассматриваемой задачи начальными данными Коши</a:t>
            </a:r>
          </a:p>
          <a:p>
            <a:pPr>
              <a:buFont typeface="Wingdings" panose="05000000000000000000" pitchFamily="2" charset="2"/>
              <a:buNone/>
            </a:pPr>
            <a:endParaRPr lang="ru-RU" altLang="ru-RU"/>
          </a:p>
          <a:p>
            <a:pPr>
              <a:buFont typeface="Wingdings" panose="05000000000000000000" pitchFamily="2" charset="2"/>
              <a:buNone/>
            </a:pPr>
            <a:r>
              <a:rPr lang="ru-RU" altLang="ru-RU"/>
              <a:t>На правом краю отрезка интегрирования мы получим численное значение </a:t>
            </a:r>
          </a:p>
          <a:p>
            <a:pPr>
              <a:buFont typeface="Wingdings" panose="05000000000000000000" pitchFamily="2" charset="2"/>
              <a:buNone/>
            </a:pPr>
            <a:r>
              <a:rPr lang="ru-RU" altLang="ru-RU"/>
              <a:t> </a:t>
            </a:r>
          </a:p>
        </p:txBody>
      </p:sp>
      <p:sp>
        <p:nvSpPr>
          <p:cNvPr id="9" name="Нижний колонтитул 4"/>
          <p:cNvSpPr>
            <a:spLocks noGrp="1"/>
          </p:cNvSpPr>
          <p:nvPr>
            <p:ph type="ftr" sz="quarter" idx="11"/>
          </p:nvPr>
        </p:nvSpPr>
        <p:spPr/>
        <p:txBody>
          <a:bodyPr/>
          <a:lstStyle/>
          <a:p>
            <a:r>
              <a:rPr lang="ru-RU" altLang="ru-RU"/>
              <a:t>МФТИ - 2017</a:t>
            </a:r>
          </a:p>
        </p:txBody>
      </p:sp>
      <p:sp>
        <p:nvSpPr>
          <p:cNvPr id="142341"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2340" name="Object 4"/>
          <p:cNvGraphicFramePr>
            <a:graphicFrameLocks noChangeAspect="1"/>
          </p:cNvGraphicFramePr>
          <p:nvPr>
            <p:extLst>
              <p:ext uri="{D42A27DB-BD31-4B8C-83A1-F6EECF244321}">
                <p14:modId xmlns:p14="http://schemas.microsoft.com/office/powerpoint/2010/main" val="768720777"/>
              </p:ext>
            </p:extLst>
          </p:nvPr>
        </p:nvGraphicFramePr>
        <p:xfrm>
          <a:off x="1447800" y="2328053"/>
          <a:ext cx="4000500" cy="674688"/>
        </p:xfrm>
        <a:graphic>
          <a:graphicData uri="http://schemas.openxmlformats.org/presentationml/2006/ole">
            <mc:AlternateContent xmlns:mc="http://schemas.openxmlformats.org/markup-compatibility/2006">
              <mc:Choice xmlns:v="urn:schemas-microsoft-com:vml" Requires="v">
                <p:oleObj spid="_x0000_s142366" name="Equation" r:id="rId3" imgW="1358640" imgH="228600" progId="Equation.DSMT4">
                  <p:embed/>
                </p:oleObj>
              </mc:Choice>
              <mc:Fallback>
                <p:oleObj name="Equation" r:id="rId3" imgW="135864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328053"/>
                        <a:ext cx="4000500" cy="674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2343"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2342" name="Object 6"/>
          <p:cNvGraphicFramePr>
            <a:graphicFrameLocks noChangeAspect="1"/>
          </p:cNvGraphicFramePr>
          <p:nvPr>
            <p:extLst>
              <p:ext uri="{D42A27DB-BD31-4B8C-83A1-F6EECF244321}">
                <p14:modId xmlns:p14="http://schemas.microsoft.com/office/powerpoint/2010/main" val="3953111646"/>
              </p:ext>
            </p:extLst>
          </p:nvPr>
        </p:nvGraphicFramePr>
        <p:xfrm>
          <a:off x="1905000" y="3531536"/>
          <a:ext cx="2243138" cy="747713"/>
        </p:xfrm>
        <a:graphic>
          <a:graphicData uri="http://schemas.openxmlformats.org/presentationml/2006/ole">
            <mc:AlternateContent xmlns:mc="http://schemas.openxmlformats.org/markup-compatibility/2006">
              <mc:Choice xmlns:v="urn:schemas-microsoft-com:vml" Requires="v">
                <p:oleObj spid="_x0000_s142367" name="Equation" r:id="rId5" imgW="685800" imgH="228600" progId="Equation.DSMT4">
                  <p:embed/>
                </p:oleObj>
              </mc:Choice>
              <mc:Fallback>
                <p:oleObj name="Equation" r:id="rId5" imgW="685800" imgH="2286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531536"/>
                        <a:ext cx="2243138" cy="747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AutoShape 2"/>
          <p:cNvSpPr>
            <a:spLocks noGrp="1" noChangeArrowheads="1"/>
          </p:cNvSpPr>
          <p:nvPr>
            <p:ph type="title"/>
          </p:nvPr>
        </p:nvSpPr>
        <p:spPr/>
        <p:txBody>
          <a:bodyPr/>
          <a:lstStyle/>
          <a:p>
            <a:r>
              <a:rPr lang="ru-RU" altLang="ru-RU" sz="3200"/>
              <a:t>Решение задачи методом стрельбы</a:t>
            </a:r>
          </a:p>
        </p:txBody>
      </p:sp>
      <p:sp>
        <p:nvSpPr>
          <p:cNvPr id="143363" name="Rectangle 3"/>
          <p:cNvSpPr>
            <a:spLocks noGrp="1" noChangeArrowheads="1"/>
          </p:cNvSpPr>
          <p:nvPr>
            <p:ph idx="1"/>
          </p:nvPr>
        </p:nvSpPr>
        <p:spPr/>
        <p:txBody>
          <a:bodyPr/>
          <a:lstStyle/>
          <a:p>
            <a:pPr>
              <a:lnSpc>
                <a:spcPct val="80000"/>
              </a:lnSpc>
              <a:buFont typeface="Wingdings" panose="05000000000000000000" pitchFamily="2" charset="2"/>
              <a:buNone/>
            </a:pPr>
            <a:r>
              <a:rPr lang="ru-RU" altLang="ru-RU"/>
              <a:t>Тогда для определения значения пристрелочного параметра η необходимо решать нелинейное уравнение </a:t>
            </a:r>
          </a:p>
          <a:p>
            <a:pPr>
              <a:lnSpc>
                <a:spcPct val="80000"/>
              </a:lnSpc>
              <a:buFont typeface="Wingdings" panose="05000000000000000000" pitchFamily="2" charset="2"/>
              <a:buNone/>
            </a:pPr>
            <a:endParaRPr lang="en-US" altLang="ru-RU"/>
          </a:p>
          <a:p>
            <a:pPr>
              <a:lnSpc>
                <a:spcPct val="80000"/>
              </a:lnSpc>
              <a:buFont typeface="Wingdings" panose="05000000000000000000" pitchFamily="2" charset="2"/>
              <a:buNone/>
            </a:pPr>
            <a:r>
              <a:rPr lang="ru-RU" altLang="ru-RU"/>
              <a:t>При этом сама нелинейная функция задана реализацией с помощью того или иного сложного алгоритма. Такое уравнение решается итерационно, например, с помощью численных реализаций метода Ньютона</a:t>
            </a:r>
            <a:r>
              <a:rPr lang="ru-RU" altLang="ru-RU" sz="2400"/>
              <a:t>  </a:t>
            </a:r>
          </a:p>
        </p:txBody>
      </p:sp>
      <p:sp>
        <p:nvSpPr>
          <p:cNvPr id="7" name="Нижний колонтитул 4"/>
          <p:cNvSpPr>
            <a:spLocks noGrp="1"/>
          </p:cNvSpPr>
          <p:nvPr>
            <p:ph type="ftr" sz="quarter" idx="11"/>
          </p:nvPr>
        </p:nvSpPr>
        <p:spPr/>
        <p:txBody>
          <a:bodyPr/>
          <a:lstStyle/>
          <a:p>
            <a:r>
              <a:rPr lang="ru-RU" altLang="ru-RU"/>
              <a:t>МФТИ - 2017</a:t>
            </a:r>
          </a:p>
        </p:txBody>
      </p:sp>
      <p:sp>
        <p:nvSpPr>
          <p:cNvPr id="143365" name="Rectangle 5"/>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graphicFrame>
        <p:nvGraphicFramePr>
          <p:cNvPr id="143364" name="Object 4"/>
          <p:cNvGraphicFramePr>
            <a:graphicFrameLocks noChangeAspect="1"/>
          </p:cNvGraphicFramePr>
          <p:nvPr>
            <p:extLst>
              <p:ext uri="{D42A27DB-BD31-4B8C-83A1-F6EECF244321}">
                <p14:modId xmlns:p14="http://schemas.microsoft.com/office/powerpoint/2010/main" val="2848482664"/>
              </p:ext>
            </p:extLst>
          </p:nvPr>
        </p:nvGraphicFramePr>
        <p:xfrm>
          <a:off x="2895600" y="2361581"/>
          <a:ext cx="2762250" cy="523875"/>
        </p:xfrm>
        <a:graphic>
          <a:graphicData uri="http://schemas.openxmlformats.org/presentationml/2006/ole">
            <mc:AlternateContent xmlns:mc="http://schemas.openxmlformats.org/markup-compatibility/2006">
              <mc:Choice xmlns:v="urn:schemas-microsoft-com:vml" Requires="v">
                <p:oleObj spid="_x0000_s143377" name="Equation" r:id="rId3" imgW="1206360" imgH="228600" progId="Equation.DSMT4">
                  <p:embed/>
                </p:oleObj>
              </mc:Choice>
              <mc:Fallback>
                <p:oleObj name="Equation" r:id="rId3" imgW="1206360" imgH="2286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2361581"/>
                        <a:ext cx="2762250"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1135</TotalTime>
  <Words>1073</Words>
  <Application>Microsoft Office PowerPoint</Application>
  <PresentationFormat>Экран (4:3)</PresentationFormat>
  <Paragraphs>140</Paragraphs>
  <Slides>40</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2</vt:i4>
      </vt:variant>
      <vt:variant>
        <vt:lpstr>Заголовки слайдов</vt:lpstr>
      </vt:variant>
      <vt:variant>
        <vt:i4>40</vt:i4>
      </vt:variant>
    </vt:vector>
  </HeadingPairs>
  <TitlesOfParts>
    <vt:vector size="49" baseType="lpstr">
      <vt:lpstr>맑은 고딕</vt:lpstr>
      <vt:lpstr>Arial</vt:lpstr>
      <vt:lpstr>Calibri</vt:lpstr>
      <vt:lpstr>Calibri Light</vt:lpstr>
      <vt:lpstr>Times New Roman</vt:lpstr>
      <vt:lpstr>Wingdings</vt:lpstr>
      <vt:lpstr>Ретро</vt:lpstr>
      <vt:lpstr>Equation</vt:lpstr>
      <vt:lpstr>MathType 6.0 Equation</vt:lpstr>
      <vt:lpstr>Введение в параллельные методы решения задач математической физики </vt:lpstr>
      <vt:lpstr>Решение краевых задач для ОДУ и их распараллеливание. Метод параллельной стрельбы</vt:lpstr>
      <vt:lpstr>Презентация PowerPoint</vt:lpstr>
      <vt:lpstr>Мотивировка</vt:lpstr>
      <vt:lpstr>Мотивировка</vt:lpstr>
      <vt:lpstr>Краевая задача на примере уравнения второго порядка</vt:lpstr>
      <vt:lpstr>Метод стрельбы – сведение к задаче Коши</vt:lpstr>
      <vt:lpstr>Решение задачи методом стрельбы</vt:lpstr>
      <vt:lpstr>Решение задачи методом стрельбы</vt:lpstr>
      <vt:lpstr>Решение уравнения</vt:lpstr>
      <vt:lpstr>Решение уравнения</vt:lpstr>
      <vt:lpstr>Свойства решения</vt:lpstr>
      <vt:lpstr>Свойства решения</vt:lpstr>
      <vt:lpstr>Численный пример</vt:lpstr>
      <vt:lpstr>Пример «трудно решаемой» задачи</vt:lpstr>
      <vt:lpstr>Свойства решения</vt:lpstr>
      <vt:lpstr>Метод параллельной стрельбы</vt:lpstr>
      <vt:lpstr>Презентация PowerPoint</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Метод параллельной стрельбы</vt:lpstr>
      <vt:lpstr>Вычисление элементов матрицы Якоби </vt:lpstr>
      <vt:lpstr>Вычисление элементов матрицы Якоби </vt:lpstr>
      <vt:lpstr>Вычисление элементов матрицы Якоби </vt:lpstr>
      <vt:lpstr>Вычисление элементов матрицы Якоби </vt:lpstr>
      <vt:lpstr>Вычисление элементов матрицы Якоби </vt:lpstr>
      <vt:lpstr>Вычисление элементов матрицы Якоби </vt:lpstr>
      <vt:lpstr>Вычисление элементов матрицы Якоби </vt:lpstr>
      <vt:lpstr>Вычисление элементов матрицы Якоби</vt:lpstr>
      <vt:lpstr>Вычисление элементов матрицы Якоби</vt:lpstr>
      <vt:lpstr>Заключительные замечания</vt:lpstr>
      <vt:lpstr>Заключительные замечания</vt:lpstr>
      <vt:lpstr>Заключительные замечания</vt:lpstr>
      <vt:lpstr>Заключительные замечания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Алексей</dc:creator>
  <cp:lastModifiedBy>Алексей Лобанов</cp:lastModifiedBy>
  <cp:revision>64</cp:revision>
  <cp:lastPrinted>1601-01-01T00:00:00Z</cp:lastPrinted>
  <dcterms:created xsi:type="dcterms:W3CDTF">2010-05-28T17:41:35Z</dcterms:created>
  <dcterms:modified xsi:type="dcterms:W3CDTF">2017-11-04T14:54:40Z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